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Cormorant Garamond Bold Italics" panose="020B0604020202020204" charset="0"/>
      <p:regular r:id="rId20"/>
    </p:embeddedFont>
    <p:embeddedFont>
      <p:font typeface="Quicksand" panose="020B0604020202020204" charset="0"/>
      <p:regular r:id="rId21"/>
    </p:embeddedFont>
    <p:embeddedFont>
      <p:font typeface="Quicksand Bold"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s>
</file>

<file path=ppt/media/image1.png>
</file>

<file path=ppt/media/image10.png>
</file>

<file path=ppt/media/image11.png>
</file>

<file path=ppt/media/image12.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2621884" y="0"/>
            <a:ext cx="13025182" cy="2507347"/>
          </a:xfrm>
          <a:custGeom>
            <a:avLst/>
            <a:gdLst/>
            <a:ahLst/>
            <a:cxnLst/>
            <a:rect l="l" t="t" r="r" b="b"/>
            <a:pathLst>
              <a:path w="13025182" h="2507347">
                <a:moveTo>
                  <a:pt x="0" y="0"/>
                </a:moveTo>
                <a:lnTo>
                  <a:pt x="13025182" y="0"/>
                </a:lnTo>
                <a:lnTo>
                  <a:pt x="13025182" y="2507347"/>
                </a:lnTo>
                <a:lnTo>
                  <a:pt x="0" y="2507347"/>
                </a:lnTo>
                <a:lnTo>
                  <a:pt x="0" y="0"/>
                </a:lnTo>
                <a:close/>
              </a:path>
            </a:pathLst>
          </a:custGeom>
          <a:blipFill>
            <a:blip r:embed="rId2"/>
            <a:stretch>
              <a:fillRect/>
            </a:stretch>
          </a:blipFill>
        </p:spPr>
      </p:sp>
      <p:sp>
        <p:nvSpPr>
          <p:cNvPr id="3" name="TextBox 3"/>
          <p:cNvSpPr txBox="1"/>
          <p:nvPr/>
        </p:nvSpPr>
        <p:spPr>
          <a:xfrm>
            <a:off x="1029029" y="2875064"/>
            <a:ext cx="16229942" cy="3185722"/>
          </a:xfrm>
          <a:prstGeom prst="rect">
            <a:avLst/>
          </a:prstGeom>
        </p:spPr>
        <p:txBody>
          <a:bodyPr lIns="0" tIns="0" rIns="0" bIns="0" rtlCol="0" anchor="t">
            <a:spAutoFit/>
          </a:bodyPr>
          <a:lstStyle/>
          <a:p>
            <a:pPr marL="0" lvl="0" indent="0" algn="ctr">
              <a:lnSpc>
                <a:spcPts val="26009"/>
              </a:lnSpc>
              <a:spcBef>
                <a:spcPct val="0"/>
              </a:spcBef>
            </a:pPr>
            <a:r>
              <a:rPr lang="en-US" sz="18577" b="1" i="1">
                <a:solidFill>
                  <a:srgbClr val="0F4662"/>
                </a:solidFill>
                <a:latin typeface="Cormorant Garamond Bold Italics"/>
                <a:ea typeface="Cormorant Garamond Bold Italics"/>
                <a:cs typeface="Cormorant Garamond Bold Italics"/>
                <a:sym typeface="Cormorant Garamond Bold Italics"/>
              </a:rPr>
              <a:t>Air Doodle</a:t>
            </a:r>
          </a:p>
        </p:txBody>
      </p:sp>
      <p:sp>
        <p:nvSpPr>
          <p:cNvPr id="4" name="TextBox 4"/>
          <p:cNvSpPr txBox="1"/>
          <p:nvPr/>
        </p:nvSpPr>
        <p:spPr>
          <a:xfrm>
            <a:off x="12653525" y="7325335"/>
            <a:ext cx="4860266" cy="663787"/>
          </a:xfrm>
          <a:prstGeom prst="rect">
            <a:avLst/>
          </a:prstGeom>
        </p:spPr>
        <p:txBody>
          <a:bodyPr lIns="0" tIns="0" rIns="0" bIns="0" rtlCol="0" anchor="t">
            <a:spAutoFit/>
          </a:bodyPr>
          <a:lstStyle/>
          <a:p>
            <a:pPr marL="0" lvl="0" indent="0" algn="l">
              <a:lnSpc>
                <a:spcPts val="5413"/>
              </a:lnSpc>
              <a:spcBef>
                <a:spcPct val="0"/>
              </a:spcBef>
            </a:pPr>
            <a:r>
              <a:rPr lang="en-US" sz="3866" b="1" i="1">
                <a:solidFill>
                  <a:srgbClr val="0F4662"/>
                </a:solidFill>
                <a:latin typeface="Cormorant Garamond Bold Italics"/>
                <a:ea typeface="Cormorant Garamond Bold Italics"/>
                <a:cs typeface="Cormorant Garamond Bold Italics"/>
                <a:sym typeface="Cormorant Garamond Bold Italics"/>
              </a:rPr>
              <a:t>Sayyed Maaz</a:t>
            </a:r>
          </a:p>
        </p:txBody>
      </p:sp>
      <p:sp>
        <p:nvSpPr>
          <p:cNvPr id="5" name="TextBox 5"/>
          <p:cNvSpPr txBox="1"/>
          <p:nvPr/>
        </p:nvSpPr>
        <p:spPr>
          <a:xfrm>
            <a:off x="12653525" y="8057461"/>
            <a:ext cx="4992718" cy="647026"/>
          </a:xfrm>
          <a:prstGeom prst="rect">
            <a:avLst/>
          </a:prstGeom>
        </p:spPr>
        <p:txBody>
          <a:bodyPr lIns="0" tIns="0" rIns="0" bIns="0" rtlCol="0" anchor="t">
            <a:spAutoFit/>
          </a:bodyPr>
          <a:lstStyle/>
          <a:p>
            <a:pPr marL="0" lvl="0" indent="0" algn="l">
              <a:lnSpc>
                <a:spcPts val="5287"/>
              </a:lnSpc>
              <a:spcBef>
                <a:spcPct val="0"/>
              </a:spcBef>
            </a:pPr>
            <a:r>
              <a:rPr lang="en-US" sz="3776" b="1" i="1">
                <a:solidFill>
                  <a:srgbClr val="0F4662"/>
                </a:solidFill>
                <a:latin typeface="Cormorant Garamond Bold Italics"/>
                <a:ea typeface="Cormorant Garamond Bold Italics"/>
                <a:cs typeface="Cormorant Garamond Bold Italics"/>
                <a:sym typeface="Cormorant Garamond Bold Italics"/>
              </a:rPr>
              <a:t>Mohammed Arshad Shaikh</a:t>
            </a:r>
          </a:p>
        </p:txBody>
      </p:sp>
      <p:sp>
        <p:nvSpPr>
          <p:cNvPr id="6" name="TextBox 6"/>
          <p:cNvSpPr txBox="1"/>
          <p:nvPr/>
        </p:nvSpPr>
        <p:spPr>
          <a:xfrm>
            <a:off x="12653525" y="8772826"/>
            <a:ext cx="4860266" cy="663787"/>
          </a:xfrm>
          <a:prstGeom prst="rect">
            <a:avLst/>
          </a:prstGeom>
        </p:spPr>
        <p:txBody>
          <a:bodyPr lIns="0" tIns="0" rIns="0" bIns="0" rtlCol="0" anchor="t">
            <a:spAutoFit/>
          </a:bodyPr>
          <a:lstStyle/>
          <a:p>
            <a:pPr marL="0" lvl="0" indent="0" algn="l">
              <a:lnSpc>
                <a:spcPts val="5413"/>
              </a:lnSpc>
              <a:spcBef>
                <a:spcPct val="0"/>
              </a:spcBef>
            </a:pPr>
            <a:r>
              <a:rPr lang="en-US" sz="3866" b="1" i="1">
                <a:solidFill>
                  <a:srgbClr val="0F4662"/>
                </a:solidFill>
                <a:latin typeface="Cormorant Garamond Bold Italics"/>
                <a:ea typeface="Cormorant Garamond Bold Italics"/>
                <a:cs typeface="Cormorant Garamond Bold Italics"/>
                <a:sym typeface="Cormorant Garamond Bold Italics"/>
              </a:rPr>
              <a:t>Sujal Sahu</a:t>
            </a:r>
          </a:p>
        </p:txBody>
      </p:sp>
      <p:sp>
        <p:nvSpPr>
          <p:cNvPr id="7" name="TextBox 7"/>
          <p:cNvSpPr txBox="1"/>
          <p:nvPr/>
        </p:nvSpPr>
        <p:spPr>
          <a:xfrm>
            <a:off x="6316512" y="5758254"/>
            <a:ext cx="5654977" cy="663787"/>
          </a:xfrm>
          <a:prstGeom prst="rect">
            <a:avLst/>
          </a:prstGeom>
        </p:spPr>
        <p:txBody>
          <a:bodyPr lIns="0" tIns="0" rIns="0" bIns="0" rtlCol="0" anchor="t">
            <a:spAutoFit/>
          </a:bodyPr>
          <a:lstStyle/>
          <a:p>
            <a:pPr marL="0" lvl="0" indent="0" algn="l">
              <a:lnSpc>
                <a:spcPts val="5413"/>
              </a:lnSpc>
              <a:spcBef>
                <a:spcPct val="0"/>
              </a:spcBef>
            </a:pPr>
            <a:r>
              <a:rPr lang="en-US" sz="3866" b="1" i="1">
                <a:solidFill>
                  <a:srgbClr val="0F4662"/>
                </a:solidFill>
                <a:latin typeface="Cormorant Garamond Bold Italics"/>
                <a:ea typeface="Cormorant Garamond Bold Italics"/>
                <a:cs typeface="Cormorant Garamond Bold Italics"/>
                <a:sym typeface="Cormorant Garamond Bold Italics"/>
              </a:rPr>
              <a:t>Machine Learning Mini Project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1028700" y="9258300"/>
            <a:ext cx="1905000" cy="283369"/>
          </a:xfrm>
          <a:custGeom>
            <a:avLst/>
            <a:gdLst/>
            <a:ahLst/>
            <a:cxnLst/>
            <a:rect l="l" t="t" r="r" b="b"/>
            <a:pathLst>
              <a:path w="1905000" h="283369">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354300" y="887016"/>
            <a:ext cx="1905000" cy="283369"/>
          </a:xfrm>
          <a:custGeom>
            <a:avLst/>
            <a:gdLst/>
            <a:ahLst/>
            <a:cxnLst/>
            <a:rect l="l" t="t" r="r" b="b"/>
            <a:pathLst>
              <a:path w="1905000" h="283369">
                <a:moveTo>
                  <a:pt x="0" y="0"/>
                </a:moveTo>
                <a:lnTo>
                  <a:pt x="1905000" y="0"/>
                </a:lnTo>
                <a:lnTo>
                  <a:pt x="1905000" y="283368"/>
                </a:lnTo>
                <a:lnTo>
                  <a:pt x="0" y="28336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581444" y="271814"/>
            <a:ext cx="5821018" cy="4700993"/>
          </a:xfrm>
          <a:custGeom>
            <a:avLst/>
            <a:gdLst/>
            <a:ahLst/>
            <a:cxnLst/>
            <a:rect l="l" t="t" r="r" b="b"/>
            <a:pathLst>
              <a:path w="5821018" h="4700993">
                <a:moveTo>
                  <a:pt x="0" y="0"/>
                </a:moveTo>
                <a:lnTo>
                  <a:pt x="5821018" y="0"/>
                </a:lnTo>
                <a:lnTo>
                  <a:pt x="5821018" y="4700993"/>
                </a:lnTo>
                <a:lnTo>
                  <a:pt x="0" y="4700993"/>
                </a:lnTo>
                <a:lnTo>
                  <a:pt x="0" y="0"/>
                </a:lnTo>
                <a:close/>
              </a:path>
            </a:pathLst>
          </a:custGeom>
          <a:blipFill>
            <a:blip r:embed="rId4"/>
            <a:stretch>
              <a:fillRect r="-1776"/>
            </a:stretch>
          </a:blipFill>
        </p:spPr>
      </p:sp>
      <p:sp>
        <p:nvSpPr>
          <p:cNvPr id="5" name="Freeform 5"/>
          <p:cNvSpPr/>
          <p:nvPr/>
        </p:nvSpPr>
        <p:spPr>
          <a:xfrm>
            <a:off x="6402462" y="5282906"/>
            <a:ext cx="5938880" cy="4700993"/>
          </a:xfrm>
          <a:custGeom>
            <a:avLst/>
            <a:gdLst/>
            <a:ahLst/>
            <a:cxnLst/>
            <a:rect l="l" t="t" r="r" b="b"/>
            <a:pathLst>
              <a:path w="5938880" h="4700993">
                <a:moveTo>
                  <a:pt x="0" y="0"/>
                </a:moveTo>
                <a:lnTo>
                  <a:pt x="5938880" y="0"/>
                </a:lnTo>
                <a:lnTo>
                  <a:pt x="5938880" y="4700992"/>
                </a:lnTo>
                <a:lnTo>
                  <a:pt x="0" y="4700992"/>
                </a:lnTo>
                <a:lnTo>
                  <a:pt x="0" y="0"/>
                </a:lnTo>
                <a:close/>
              </a:path>
            </a:pathLst>
          </a:custGeom>
          <a:blipFill>
            <a:blip r:embed="rId5"/>
            <a:stretch>
              <a:fillRect r="-1518"/>
            </a:stretch>
          </a:blipFill>
        </p:spPr>
      </p:sp>
      <p:sp>
        <p:nvSpPr>
          <p:cNvPr id="6" name="Freeform 6"/>
          <p:cNvSpPr/>
          <p:nvPr/>
        </p:nvSpPr>
        <p:spPr>
          <a:xfrm>
            <a:off x="11969229" y="271814"/>
            <a:ext cx="5903916" cy="4700993"/>
          </a:xfrm>
          <a:custGeom>
            <a:avLst/>
            <a:gdLst/>
            <a:ahLst/>
            <a:cxnLst/>
            <a:rect l="l" t="t" r="r" b="b"/>
            <a:pathLst>
              <a:path w="5903916" h="4700993">
                <a:moveTo>
                  <a:pt x="0" y="0"/>
                </a:moveTo>
                <a:lnTo>
                  <a:pt x="5903915" y="0"/>
                </a:lnTo>
                <a:lnTo>
                  <a:pt x="5903915" y="4700993"/>
                </a:lnTo>
                <a:lnTo>
                  <a:pt x="0" y="4700993"/>
                </a:lnTo>
                <a:lnTo>
                  <a:pt x="0" y="0"/>
                </a:lnTo>
                <a:close/>
              </a:path>
            </a:pathLst>
          </a:custGeom>
          <a:blipFill>
            <a:blip r:embed="rId6"/>
            <a:stretch>
              <a:fillRect/>
            </a:stretch>
          </a:blipFill>
        </p:spPr>
      </p:sp>
      <p:sp>
        <p:nvSpPr>
          <p:cNvPr id="7" name="TextBox 7"/>
          <p:cNvSpPr txBox="1"/>
          <p:nvPr/>
        </p:nvSpPr>
        <p:spPr>
          <a:xfrm>
            <a:off x="7070821" y="895350"/>
            <a:ext cx="4230049" cy="3779521"/>
          </a:xfrm>
          <a:prstGeom prst="rect">
            <a:avLst/>
          </a:prstGeom>
        </p:spPr>
        <p:txBody>
          <a:bodyPr lIns="0" tIns="0" rIns="0" bIns="0" rtlCol="0" anchor="t">
            <a:spAutoFit/>
          </a:bodyPr>
          <a:lstStyle/>
          <a:p>
            <a:pPr algn="ctr">
              <a:lnSpc>
                <a:spcPts val="10079"/>
              </a:lnSpc>
            </a:pPr>
            <a:r>
              <a:rPr lang="en-US" sz="7199" b="1" i="1">
                <a:solidFill>
                  <a:srgbClr val="0F4662"/>
                </a:solidFill>
                <a:latin typeface="Cormorant Garamond Bold Italics"/>
                <a:ea typeface="Cormorant Garamond Bold Italics"/>
                <a:cs typeface="Cormorant Garamond Bold Italics"/>
                <a:sym typeface="Cormorant Garamond Bold Italics"/>
              </a:rPr>
              <a:t>Text</a:t>
            </a:r>
          </a:p>
          <a:p>
            <a:pPr algn="ctr">
              <a:lnSpc>
                <a:spcPts val="10079"/>
              </a:lnSpc>
            </a:pPr>
            <a:r>
              <a:rPr lang="en-US" sz="7199" b="1" i="1">
                <a:solidFill>
                  <a:srgbClr val="0F4662"/>
                </a:solidFill>
                <a:latin typeface="Cormorant Garamond Bold Italics"/>
                <a:ea typeface="Cormorant Garamond Bold Italics"/>
                <a:cs typeface="Cormorant Garamond Bold Italics"/>
                <a:sym typeface="Cormorant Garamond Bold Italics"/>
              </a:rPr>
              <a:t>Recognition</a:t>
            </a:r>
          </a:p>
          <a:p>
            <a:pPr marL="0" lvl="0" indent="0" algn="ctr">
              <a:lnSpc>
                <a:spcPts val="10079"/>
              </a:lnSpc>
              <a:spcBef>
                <a:spcPct val="0"/>
              </a:spcBef>
            </a:pPr>
            <a:r>
              <a:rPr lang="en-US" sz="7199" b="1" i="1">
                <a:solidFill>
                  <a:srgbClr val="0F4662"/>
                </a:solidFill>
                <a:latin typeface="Cormorant Garamond Bold Italics"/>
                <a:ea typeface="Cormorant Garamond Bold Italics"/>
                <a:cs typeface="Cormorant Garamond Bold Italics"/>
                <a:sym typeface="Cormorant Garamond Bold Italics"/>
              </a:rPr>
              <a:t>Results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11922768" y="5298277"/>
            <a:ext cx="5650878" cy="4523557"/>
          </a:xfrm>
          <a:custGeom>
            <a:avLst/>
            <a:gdLst/>
            <a:ahLst/>
            <a:cxnLst/>
            <a:rect l="l" t="t" r="r" b="b"/>
            <a:pathLst>
              <a:path w="5650878" h="4523557">
                <a:moveTo>
                  <a:pt x="0" y="0"/>
                </a:moveTo>
                <a:lnTo>
                  <a:pt x="5650878" y="0"/>
                </a:lnTo>
                <a:lnTo>
                  <a:pt x="5650878" y="4523556"/>
                </a:lnTo>
                <a:lnTo>
                  <a:pt x="0" y="4523556"/>
                </a:lnTo>
                <a:lnTo>
                  <a:pt x="0" y="0"/>
                </a:lnTo>
                <a:close/>
              </a:path>
            </a:pathLst>
          </a:custGeom>
          <a:blipFill>
            <a:blip r:embed="rId2"/>
            <a:stretch>
              <a:fillRect/>
            </a:stretch>
          </a:blipFill>
        </p:spPr>
      </p:sp>
      <p:sp>
        <p:nvSpPr>
          <p:cNvPr id="3" name="Freeform 3"/>
          <p:cNvSpPr/>
          <p:nvPr/>
        </p:nvSpPr>
        <p:spPr>
          <a:xfrm>
            <a:off x="896248" y="350543"/>
            <a:ext cx="5700823" cy="4523557"/>
          </a:xfrm>
          <a:custGeom>
            <a:avLst/>
            <a:gdLst/>
            <a:ahLst/>
            <a:cxnLst/>
            <a:rect l="l" t="t" r="r" b="b"/>
            <a:pathLst>
              <a:path w="5700823" h="4523557">
                <a:moveTo>
                  <a:pt x="0" y="0"/>
                </a:moveTo>
                <a:lnTo>
                  <a:pt x="5700823" y="0"/>
                </a:lnTo>
                <a:lnTo>
                  <a:pt x="5700823" y="4523557"/>
                </a:lnTo>
                <a:lnTo>
                  <a:pt x="0" y="4523557"/>
                </a:lnTo>
                <a:lnTo>
                  <a:pt x="0" y="0"/>
                </a:lnTo>
                <a:close/>
              </a:path>
            </a:pathLst>
          </a:custGeom>
          <a:blipFill>
            <a:blip r:embed="rId3"/>
            <a:stretch>
              <a:fillRect/>
            </a:stretch>
          </a:blipFill>
        </p:spPr>
      </p:sp>
      <p:sp>
        <p:nvSpPr>
          <p:cNvPr id="4" name="Freeform 4"/>
          <p:cNvSpPr/>
          <p:nvPr/>
        </p:nvSpPr>
        <p:spPr>
          <a:xfrm>
            <a:off x="896248" y="5298277"/>
            <a:ext cx="5700823" cy="4593727"/>
          </a:xfrm>
          <a:custGeom>
            <a:avLst/>
            <a:gdLst/>
            <a:ahLst/>
            <a:cxnLst/>
            <a:rect l="l" t="t" r="r" b="b"/>
            <a:pathLst>
              <a:path w="5700823" h="4593727">
                <a:moveTo>
                  <a:pt x="0" y="0"/>
                </a:moveTo>
                <a:lnTo>
                  <a:pt x="5700823" y="0"/>
                </a:lnTo>
                <a:lnTo>
                  <a:pt x="5700823" y="4593727"/>
                </a:lnTo>
                <a:lnTo>
                  <a:pt x="0" y="4593727"/>
                </a:lnTo>
                <a:lnTo>
                  <a:pt x="0" y="0"/>
                </a:lnTo>
                <a:close/>
              </a:path>
            </a:pathLst>
          </a:custGeom>
          <a:blipFill>
            <a:blip r:embed="rId4"/>
            <a:stretch>
              <a:fillRect/>
            </a:stretch>
          </a:blipFill>
        </p:spPr>
      </p:sp>
      <p:sp>
        <p:nvSpPr>
          <p:cNvPr id="5" name="Freeform 5"/>
          <p:cNvSpPr/>
          <p:nvPr/>
        </p:nvSpPr>
        <p:spPr>
          <a:xfrm>
            <a:off x="11922768" y="274572"/>
            <a:ext cx="5700823" cy="4599528"/>
          </a:xfrm>
          <a:custGeom>
            <a:avLst/>
            <a:gdLst/>
            <a:ahLst/>
            <a:cxnLst/>
            <a:rect l="l" t="t" r="r" b="b"/>
            <a:pathLst>
              <a:path w="5700823" h="4599528">
                <a:moveTo>
                  <a:pt x="0" y="0"/>
                </a:moveTo>
                <a:lnTo>
                  <a:pt x="5700823" y="0"/>
                </a:lnTo>
                <a:lnTo>
                  <a:pt x="5700823" y="4599528"/>
                </a:lnTo>
                <a:lnTo>
                  <a:pt x="0" y="4599528"/>
                </a:lnTo>
                <a:lnTo>
                  <a:pt x="0" y="0"/>
                </a:lnTo>
                <a:close/>
              </a:path>
            </a:pathLst>
          </a:custGeom>
          <a:blipFill>
            <a:blip r:embed="rId5"/>
            <a:stretch>
              <a:fillRect/>
            </a:stretch>
          </a:blipFill>
        </p:spPr>
      </p:sp>
      <p:sp>
        <p:nvSpPr>
          <p:cNvPr id="6" name="TextBox 6"/>
          <p:cNvSpPr txBox="1"/>
          <p:nvPr/>
        </p:nvSpPr>
        <p:spPr>
          <a:xfrm>
            <a:off x="7028976" y="3187065"/>
            <a:ext cx="4230049" cy="3779521"/>
          </a:xfrm>
          <a:prstGeom prst="rect">
            <a:avLst/>
          </a:prstGeom>
        </p:spPr>
        <p:txBody>
          <a:bodyPr lIns="0" tIns="0" rIns="0" bIns="0" rtlCol="0" anchor="t">
            <a:spAutoFit/>
          </a:bodyPr>
          <a:lstStyle/>
          <a:p>
            <a:pPr algn="ctr">
              <a:lnSpc>
                <a:spcPts val="10079"/>
              </a:lnSpc>
            </a:pPr>
            <a:r>
              <a:rPr lang="en-US" sz="7199" b="1" i="1">
                <a:solidFill>
                  <a:srgbClr val="0F4662"/>
                </a:solidFill>
                <a:latin typeface="Cormorant Garamond Bold Italics"/>
                <a:ea typeface="Cormorant Garamond Bold Italics"/>
                <a:cs typeface="Cormorant Garamond Bold Italics"/>
                <a:sym typeface="Cormorant Garamond Bold Italics"/>
              </a:rPr>
              <a:t>Object</a:t>
            </a:r>
          </a:p>
          <a:p>
            <a:pPr algn="ctr">
              <a:lnSpc>
                <a:spcPts val="10079"/>
              </a:lnSpc>
            </a:pPr>
            <a:r>
              <a:rPr lang="en-US" sz="7199" b="1" i="1">
                <a:solidFill>
                  <a:srgbClr val="0F4662"/>
                </a:solidFill>
                <a:latin typeface="Cormorant Garamond Bold Italics"/>
                <a:ea typeface="Cormorant Garamond Bold Italics"/>
                <a:cs typeface="Cormorant Garamond Bold Italics"/>
                <a:sym typeface="Cormorant Garamond Bold Italics"/>
              </a:rPr>
              <a:t>Recognition</a:t>
            </a:r>
          </a:p>
          <a:p>
            <a:pPr marL="0" lvl="0" indent="0" algn="ctr">
              <a:lnSpc>
                <a:spcPts val="10079"/>
              </a:lnSpc>
              <a:spcBef>
                <a:spcPct val="0"/>
              </a:spcBef>
            </a:pPr>
            <a:r>
              <a:rPr lang="en-US" sz="7199" b="1" i="1">
                <a:solidFill>
                  <a:srgbClr val="0F4662"/>
                </a:solidFill>
                <a:latin typeface="Cormorant Garamond Bold Italics"/>
                <a:ea typeface="Cormorant Garamond Bold Italics"/>
                <a:cs typeface="Cormorant Garamond Bold Italics"/>
                <a:sym typeface="Cormorant Garamond Bold Italics"/>
              </a:rPr>
              <a:t>Results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5300531" y="0"/>
            <a:ext cx="4627349" cy="10287000"/>
            <a:chOff x="0" y="0"/>
            <a:chExt cx="1218726" cy="2709333"/>
          </a:xfrm>
        </p:grpSpPr>
        <p:sp>
          <p:nvSpPr>
            <p:cNvPr id="3" name="Freeform 3"/>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sp>
        <p:sp>
          <p:nvSpPr>
            <p:cNvPr id="4" name="TextBox 4"/>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sp>
        <p:nvSpPr>
          <p:cNvPr id="5" name="TextBox 5"/>
          <p:cNvSpPr txBox="1"/>
          <p:nvPr/>
        </p:nvSpPr>
        <p:spPr>
          <a:xfrm>
            <a:off x="1172190" y="599709"/>
            <a:ext cx="57028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Dataset</a:t>
            </a:r>
          </a:p>
        </p:txBody>
      </p:sp>
      <p:sp>
        <p:nvSpPr>
          <p:cNvPr id="6" name="TextBox 6"/>
          <p:cNvSpPr txBox="1"/>
          <p:nvPr/>
        </p:nvSpPr>
        <p:spPr>
          <a:xfrm>
            <a:off x="1172190" y="2434248"/>
            <a:ext cx="10527757" cy="1000125"/>
          </a:xfrm>
          <a:prstGeom prst="rect">
            <a:avLst/>
          </a:prstGeom>
        </p:spPr>
        <p:txBody>
          <a:bodyPr lIns="0" tIns="0" rIns="0" bIns="0" rtlCol="0" anchor="t">
            <a:spAutoFit/>
          </a:bodyPr>
          <a:lstStyle/>
          <a:p>
            <a:pPr marL="518160" lvl="1" indent="-259080" algn="l">
              <a:lnSpc>
                <a:spcPts val="4079"/>
              </a:lnSpc>
              <a:buFont typeface="Arial"/>
              <a:buChar char="•"/>
            </a:pPr>
            <a:r>
              <a:rPr lang="en-US" sz="2400">
                <a:solidFill>
                  <a:srgbClr val="0F4662"/>
                </a:solidFill>
                <a:latin typeface="Quicksand"/>
                <a:ea typeface="Quicksand"/>
                <a:cs typeface="Quicksand"/>
                <a:sym typeface="Quicksand"/>
              </a:rPr>
              <a:t>Data was collected from Google’s Quick Draw! Dataset.</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Dataset contains images of doodles along with labels.</a:t>
            </a:r>
          </a:p>
        </p:txBody>
      </p:sp>
      <p:sp>
        <p:nvSpPr>
          <p:cNvPr id="7" name="TextBox 7"/>
          <p:cNvSpPr txBox="1"/>
          <p:nvPr/>
        </p:nvSpPr>
        <p:spPr>
          <a:xfrm>
            <a:off x="1028700" y="4572113"/>
            <a:ext cx="11921655" cy="3057525"/>
          </a:xfrm>
          <a:prstGeom prst="rect">
            <a:avLst/>
          </a:prstGeom>
        </p:spPr>
        <p:txBody>
          <a:bodyPr lIns="0" tIns="0" rIns="0" bIns="0" rtlCol="0" anchor="t">
            <a:spAutoFit/>
          </a:bodyPr>
          <a:lstStyle/>
          <a:p>
            <a:pPr marL="518160" lvl="1" indent="-259080" algn="l">
              <a:lnSpc>
                <a:spcPts val="4079"/>
              </a:lnSpc>
              <a:buFont typeface="Arial"/>
              <a:buChar char="•"/>
            </a:pPr>
            <a:r>
              <a:rPr lang="en-US" sz="2400" b="1">
                <a:solidFill>
                  <a:srgbClr val="0F4662"/>
                </a:solidFill>
                <a:latin typeface="Quicksand Bold"/>
                <a:ea typeface="Quicksand Bold"/>
                <a:cs typeface="Quicksand Bold"/>
                <a:sym typeface="Quicksand Bold"/>
              </a:rPr>
              <a:t>Images: </a:t>
            </a:r>
            <a:r>
              <a:rPr lang="en-US" sz="2400">
                <a:solidFill>
                  <a:srgbClr val="0F4662"/>
                </a:solidFill>
                <a:latin typeface="Quicksand"/>
                <a:ea typeface="Quicksand"/>
                <a:cs typeface="Quicksand"/>
                <a:sym typeface="Quicksand"/>
              </a:rPr>
              <a:t>Images of the doodles of the objects along with their names.</a:t>
            </a:r>
          </a:p>
          <a:p>
            <a:pPr marL="518160" lvl="1" indent="-259080" algn="l">
              <a:lnSpc>
                <a:spcPts val="4079"/>
              </a:lnSpc>
              <a:buFont typeface="Arial"/>
              <a:buChar char="•"/>
            </a:pPr>
            <a:r>
              <a:rPr lang="en-US" sz="2400" b="1">
                <a:solidFill>
                  <a:srgbClr val="0F4662"/>
                </a:solidFill>
                <a:latin typeface="Quicksand Bold"/>
                <a:ea typeface="Quicksand Bold"/>
                <a:cs typeface="Quicksand Bold"/>
                <a:sym typeface="Quicksand Bold"/>
              </a:rPr>
              <a:t>Labels: </a:t>
            </a:r>
            <a:r>
              <a:rPr lang="en-US" sz="2400">
                <a:solidFill>
                  <a:srgbClr val="0F4662"/>
                </a:solidFill>
                <a:latin typeface="Quicksand"/>
                <a:ea typeface="Quicksand"/>
                <a:cs typeface="Quicksand"/>
                <a:sym typeface="Quicksand"/>
              </a:rPr>
              <a:t>Generated and derived from the images in the format required by YOLO model for training. It is in the format- </a:t>
            </a:r>
          </a:p>
          <a:p>
            <a:pPr algn="l">
              <a:lnSpc>
                <a:spcPts val="4079"/>
              </a:lnSpc>
            </a:pPr>
            <a:r>
              <a:rPr lang="en-US" sz="2400">
                <a:solidFill>
                  <a:srgbClr val="0F4662"/>
                </a:solidFill>
                <a:latin typeface="Quicksand"/>
                <a:ea typeface="Quicksand"/>
                <a:cs typeface="Quicksand"/>
                <a:sym typeface="Quicksand"/>
              </a:rPr>
              <a:t>                       </a:t>
            </a:r>
            <a:r>
              <a:rPr lang="en-US" sz="2400" b="1">
                <a:solidFill>
                  <a:srgbClr val="0F4662"/>
                </a:solidFill>
                <a:latin typeface="Quicksand Bold"/>
                <a:ea typeface="Quicksand Bold"/>
                <a:cs typeface="Quicksand Bold"/>
                <a:sym typeface="Quicksand Bold"/>
              </a:rPr>
              <a:t>&lt;class_id&gt; &lt;x_center&gt; &lt;y_center&gt; &lt;width&gt; &lt;height&gt;</a:t>
            </a:r>
          </a:p>
          <a:p>
            <a:pPr algn="l">
              <a:lnSpc>
                <a:spcPts val="4079"/>
              </a:lnSpc>
            </a:pPr>
            <a:endParaRPr lang="en-US" sz="2400" b="1">
              <a:solidFill>
                <a:srgbClr val="0F4662"/>
              </a:solidFill>
              <a:latin typeface="Quicksand Bold"/>
              <a:ea typeface="Quicksand Bold"/>
              <a:cs typeface="Quicksand Bold"/>
              <a:sym typeface="Quicksand Bold"/>
            </a:endParaRPr>
          </a:p>
          <a:p>
            <a:pPr algn="l">
              <a:lnSpc>
                <a:spcPts val="4079"/>
              </a:lnSpc>
            </a:pPr>
            <a:endParaRPr lang="en-US" sz="2400" b="1">
              <a:solidFill>
                <a:srgbClr val="0F4662"/>
              </a:solidFill>
              <a:latin typeface="Quicksand Bold"/>
              <a:ea typeface="Quicksand Bold"/>
              <a:cs typeface="Quicksand Bold"/>
              <a:sym typeface="Quicksand Bold"/>
            </a:endParaRPr>
          </a:p>
        </p:txBody>
      </p:sp>
      <p:sp>
        <p:nvSpPr>
          <p:cNvPr id="8" name="TextBox 8"/>
          <p:cNvSpPr txBox="1"/>
          <p:nvPr/>
        </p:nvSpPr>
        <p:spPr>
          <a:xfrm>
            <a:off x="1172190" y="1952918"/>
            <a:ext cx="10527757"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Data Collection:</a:t>
            </a:r>
          </a:p>
        </p:txBody>
      </p:sp>
      <p:sp>
        <p:nvSpPr>
          <p:cNvPr id="9" name="TextBox 9"/>
          <p:cNvSpPr txBox="1"/>
          <p:nvPr/>
        </p:nvSpPr>
        <p:spPr>
          <a:xfrm>
            <a:off x="1172190" y="3978388"/>
            <a:ext cx="10527757" cy="565150"/>
          </a:xfrm>
          <a:prstGeom prst="rect">
            <a:avLst/>
          </a:prstGeom>
        </p:spPr>
        <p:txBody>
          <a:bodyPr lIns="0" tIns="0" rIns="0" bIns="0" rtlCol="0" anchor="t">
            <a:spAutoFit/>
          </a:bodyPr>
          <a:lstStyle/>
          <a:p>
            <a:pPr marL="0" lvl="0" indent="0" algn="l">
              <a:lnSpc>
                <a:spcPts val="4759"/>
              </a:lnSpc>
            </a:pPr>
            <a:r>
              <a:rPr lang="en-US" sz="2799" b="1">
                <a:solidFill>
                  <a:srgbClr val="0F4662"/>
                </a:solidFill>
                <a:latin typeface="Quicksand Bold"/>
                <a:ea typeface="Quicksand Bold"/>
                <a:cs typeface="Quicksand Bold"/>
                <a:sym typeface="Quicksand Bold"/>
              </a:rPr>
              <a:t>Dataset Components:</a:t>
            </a:r>
          </a:p>
        </p:txBody>
      </p:sp>
      <p:sp>
        <p:nvSpPr>
          <p:cNvPr id="10" name="TextBox 10"/>
          <p:cNvSpPr txBox="1"/>
          <p:nvPr/>
        </p:nvSpPr>
        <p:spPr>
          <a:xfrm>
            <a:off x="1766646" y="6653925"/>
            <a:ext cx="11743319" cy="2442575"/>
          </a:xfrm>
          <a:prstGeom prst="rect">
            <a:avLst/>
          </a:prstGeom>
        </p:spPr>
        <p:txBody>
          <a:bodyPr lIns="0" tIns="0" rIns="0" bIns="0" rtlCol="0" anchor="t">
            <a:spAutoFit/>
          </a:bodyPr>
          <a:lstStyle/>
          <a:p>
            <a:pPr marL="503964" lvl="1" indent="-251982" algn="l">
              <a:lnSpc>
                <a:spcPts val="3968"/>
              </a:lnSpc>
              <a:buFont typeface="Arial"/>
              <a:buChar char="•"/>
            </a:pPr>
            <a:r>
              <a:rPr lang="en-US" sz="2334" b="1">
                <a:solidFill>
                  <a:srgbClr val="0F4662"/>
                </a:solidFill>
                <a:latin typeface="Quicksand Bold"/>
                <a:ea typeface="Quicksand Bold"/>
                <a:cs typeface="Quicksand Bold"/>
                <a:sym typeface="Quicksand Bold"/>
              </a:rPr>
              <a:t>class_id → </a:t>
            </a:r>
            <a:r>
              <a:rPr lang="en-US" sz="2334">
                <a:solidFill>
                  <a:srgbClr val="0F4662"/>
                </a:solidFill>
                <a:latin typeface="Quicksand"/>
                <a:ea typeface="Quicksand"/>
                <a:cs typeface="Quicksand"/>
                <a:sym typeface="Quicksand"/>
              </a:rPr>
              <a:t>The index of the object class (starting from 0).</a:t>
            </a:r>
          </a:p>
          <a:p>
            <a:pPr marL="503964" lvl="1" indent="-251982" algn="l">
              <a:lnSpc>
                <a:spcPts val="3968"/>
              </a:lnSpc>
              <a:buFont typeface="Arial"/>
              <a:buChar char="•"/>
            </a:pPr>
            <a:r>
              <a:rPr lang="en-US" sz="2334" b="1">
                <a:solidFill>
                  <a:srgbClr val="0F4662"/>
                </a:solidFill>
                <a:latin typeface="Quicksand Bold"/>
                <a:ea typeface="Quicksand Bold"/>
                <a:cs typeface="Quicksand Bold"/>
                <a:sym typeface="Quicksand Bold"/>
              </a:rPr>
              <a:t>x_center → </a:t>
            </a:r>
            <a:r>
              <a:rPr lang="en-US" sz="2334">
                <a:solidFill>
                  <a:srgbClr val="0F4662"/>
                </a:solidFill>
                <a:latin typeface="Quicksand"/>
                <a:ea typeface="Quicksand"/>
                <a:cs typeface="Quicksand"/>
                <a:sym typeface="Quicksand"/>
              </a:rPr>
              <a:t>The normalized x-coordinate of the object's center (relative to image width).</a:t>
            </a:r>
          </a:p>
          <a:p>
            <a:pPr marL="503964" lvl="1" indent="-251982" algn="l">
              <a:lnSpc>
                <a:spcPts val="3968"/>
              </a:lnSpc>
              <a:buFont typeface="Arial"/>
              <a:buChar char="•"/>
            </a:pPr>
            <a:r>
              <a:rPr lang="en-US" sz="2334" b="1">
                <a:solidFill>
                  <a:srgbClr val="0F4662"/>
                </a:solidFill>
                <a:latin typeface="Quicksand Bold"/>
                <a:ea typeface="Quicksand Bold"/>
                <a:cs typeface="Quicksand Bold"/>
                <a:sym typeface="Quicksand Bold"/>
              </a:rPr>
              <a:t>y_center → </a:t>
            </a:r>
            <a:r>
              <a:rPr lang="en-US" sz="2334">
                <a:solidFill>
                  <a:srgbClr val="0F4662"/>
                </a:solidFill>
                <a:latin typeface="Quicksand"/>
                <a:ea typeface="Quicksand"/>
                <a:cs typeface="Quicksand"/>
                <a:sym typeface="Quicksand"/>
              </a:rPr>
              <a:t>The normalized y-coordinate of the object's center (relative to image height).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4945625" y="0"/>
            <a:ext cx="4627349" cy="10287000"/>
            <a:chOff x="0" y="0"/>
            <a:chExt cx="1218726" cy="2709333"/>
          </a:xfrm>
        </p:grpSpPr>
        <p:sp>
          <p:nvSpPr>
            <p:cNvPr id="3" name="Freeform 3"/>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sp>
        <p:sp>
          <p:nvSpPr>
            <p:cNvPr id="4" name="TextBox 4"/>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sp>
        <p:nvSpPr>
          <p:cNvPr id="5" name="TextBox 5"/>
          <p:cNvSpPr txBox="1"/>
          <p:nvPr/>
        </p:nvSpPr>
        <p:spPr>
          <a:xfrm>
            <a:off x="1028700" y="599709"/>
            <a:ext cx="57028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Dataset</a:t>
            </a:r>
          </a:p>
        </p:txBody>
      </p:sp>
      <p:sp>
        <p:nvSpPr>
          <p:cNvPr id="6" name="TextBox 6"/>
          <p:cNvSpPr txBox="1"/>
          <p:nvPr/>
        </p:nvSpPr>
        <p:spPr>
          <a:xfrm>
            <a:off x="1028700" y="5013378"/>
            <a:ext cx="10974709" cy="4244922"/>
          </a:xfrm>
          <a:prstGeom prst="rect">
            <a:avLst/>
          </a:prstGeom>
        </p:spPr>
        <p:txBody>
          <a:bodyPr lIns="0" tIns="0" rIns="0" bIns="0" rtlCol="0" anchor="t">
            <a:spAutoFit/>
          </a:bodyPr>
          <a:lstStyle/>
          <a:p>
            <a:pPr marL="540158" lvl="1" indent="-270079" algn="l">
              <a:lnSpc>
                <a:spcPts val="4253"/>
              </a:lnSpc>
              <a:buFont typeface="Arial"/>
              <a:buChar char="•"/>
            </a:pPr>
            <a:r>
              <a:rPr lang="en-US" sz="2501">
                <a:solidFill>
                  <a:srgbClr val="0F4662"/>
                </a:solidFill>
                <a:latin typeface="Quicksand"/>
                <a:ea typeface="Quicksand"/>
                <a:cs typeface="Quicksand"/>
                <a:sym typeface="Quicksand"/>
              </a:rPr>
              <a:t>Frame Extraction: Convert videos into frames to analyze hand positions.</a:t>
            </a:r>
          </a:p>
          <a:p>
            <a:pPr marL="540158" lvl="1" indent="-270079" algn="l">
              <a:lnSpc>
                <a:spcPts val="4253"/>
              </a:lnSpc>
              <a:buFont typeface="Arial"/>
              <a:buChar char="•"/>
            </a:pPr>
            <a:r>
              <a:rPr lang="en-US" sz="2501">
                <a:solidFill>
                  <a:srgbClr val="0F4662"/>
                </a:solidFill>
                <a:latin typeface="Quicksand"/>
                <a:ea typeface="Quicksand"/>
                <a:cs typeface="Quicksand"/>
                <a:sym typeface="Quicksand"/>
              </a:rPr>
              <a:t>Normalization: Scale coordinates to maintain consistency across different devices.</a:t>
            </a:r>
          </a:p>
          <a:p>
            <a:pPr marL="540158" lvl="1" indent="-270079" algn="l">
              <a:lnSpc>
                <a:spcPts val="4253"/>
              </a:lnSpc>
              <a:buFont typeface="Arial"/>
              <a:buChar char="•"/>
            </a:pPr>
            <a:r>
              <a:rPr lang="en-US" sz="2501">
                <a:solidFill>
                  <a:srgbClr val="0F4662"/>
                </a:solidFill>
                <a:latin typeface="Quicksand"/>
                <a:ea typeface="Quicksand"/>
                <a:cs typeface="Quicksand"/>
                <a:sym typeface="Quicksand"/>
              </a:rPr>
              <a:t>Noise Reduction: Filter out accidental hand movements.</a:t>
            </a:r>
          </a:p>
          <a:p>
            <a:pPr marL="540158" lvl="1" indent="-270079" algn="l">
              <a:lnSpc>
                <a:spcPts val="4253"/>
              </a:lnSpc>
              <a:buFont typeface="Arial"/>
              <a:buChar char="•"/>
            </a:pPr>
            <a:r>
              <a:rPr lang="en-US" sz="2501">
                <a:solidFill>
                  <a:srgbClr val="0F4662"/>
                </a:solidFill>
                <a:latin typeface="Quicksand"/>
                <a:ea typeface="Quicksand"/>
                <a:cs typeface="Quicksand"/>
                <a:sym typeface="Quicksand"/>
              </a:rPr>
              <a:t>Augmentation: Vary hand speed, size, and background to improve model generalization.</a:t>
            </a:r>
          </a:p>
          <a:p>
            <a:pPr algn="l">
              <a:lnSpc>
                <a:spcPts val="4253"/>
              </a:lnSpc>
            </a:pPr>
            <a:endParaRPr lang="en-US" sz="2501">
              <a:solidFill>
                <a:srgbClr val="0F4662"/>
              </a:solidFill>
              <a:latin typeface="Quicksand"/>
              <a:ea typeface="Quicksand"/>
              <a:cs typeface="Quicksand"/>
              <a:sym typeface="Quicksand"/>
            </a:endParaRPr>
          </a:p>
        </p:txBody>
      </p:sp>
      <p:sp>
        <p:nvSpPr>
          <p:cNvPr id="7" name="TextBox 7"/>
          <p:cNvSpPr txBox="1"/>
          <p:nvPr/>
        </p:nvSpPr>
        <p:spPr>
          <a:xfrm>
            <a:off x="1028700" y="4412160"/>
            <a:ext cx="10527757" cy="577850"/>
          </a:xfrm>
          <a:prstGeom prst="rect">
            <a:avLst/>
          </a:prstGeom>
        </p:spPr>
        <p:txBody>
          <a:bodyPr lIns="0" tIns="0" rIns="0" bIns="0" rtlCol="0" anchor="t">
            <a:spAutoFit/>
          </a:bodyPr>
          <a:lstStyle/>
          <a:p>
            <a:pPr marL="0" lvl="0" indent="0" algn="l">
              <a:lnSpc>
                <a:spcPts val="4929"/>
              </a:lnSpc>
            </a:pPr>
            <a:r>
              <a:rPr lang="en-US" sz="2899" b="1">
                <a:solidFill>
                  <a:srgbClr val="0F4662"/>
                </a:solidFill>
                <a:latin typeface="Quicksand Bold"/>
                <a:ea typeface="Quicksand Bold"/>
                <a:cs typeface="Quicksand Bold"/>
                <a:sym typeface="Quicksand Bold"/>
              </a:rPr>
              <a:t>Data Preprocessing</a:t>
            </a:r>
          </a:p>
        </p:txBody>
      </p:sp>
      <p:sp>
        <p:nvSpPr>
          <p:cNvPr id="8" name="TextBox 8"/>
          <p:cNvSpPr txBox="1"/>
          <p:nvPr/>
        </p:nvSpPr>
        <p:spPr>
          <a:xfrm>
            <a:off x="1028700" y="2436143"/>
            <a:ext cx="10533737" cy="1515265"/>
          </a:xfrm>
          <a:prstGeom prst="rect">
            <a:avLst/>
          </a:prstGeom>
        </p:spPr>
        <p:txBody>
          <a:bodyPr lIns="0" tIns="0" rIns="0" bIns="0" rtlCol="0" anchor="t">
            <a:spAutoFit/>
          </a:bodyPr>
          <a:lstStyle/>
          <a:p>
            <a:pPr marL="518454" lvl="1" indent="-259227" algn="l">
              <a:lnSpc>
                <a:spcPts val="4082"/>
              </a:lnSpc>
              <a:buFont typeface="Arial"/>
              <a:buChar char="•"/>
            </a:pPr>
            <a:r>
              <a:rPr lang="en-US" sz="2401" b="1">
                <a:solidFill>
                  <a:srgbClr val="0F4662"/>
                </a:solidFill>
                <a:latin typeface="Quicksand Bold"/>
                <a:ea typeface="Quicksand Bold"/>
                <a:cs typeface="Quicksand Bold"/>
                <a:sym typeface="Quicksand Bold"/>
              </a:rPr>
              <a:t>width → </a:t>
            </a:r>
            <a:r>
              <a:rPr lang="en-US" sz="2401">
                <a:solidFill>
                  <a:srgbClr val="0F4662"/>
                </a:solidFill>
                <a:latin typeface="Quicksand"/>
                <a:ea typeface="Quicksand"/>
                <a:cs typeface="Quicksand"/>
                <a:sym typeface="Quicksand"/>
              </a:rPr>
              <a:t>The normalized width of the bounding box.</a:t>
            </a:r>
          </a:p>
          <a:p>
            <a:pPr marL="518454" lvl="1" indent="-259227" algn="l">
              <a:lnSpc>
                <a:spcPts val="4082"/>
              </a:lnSpc>
              <a:buFont typeface="Arial"/>
              <a:buChar char="•"/>
            </a:pPr>
            <a:r>
              <a:rPr lang="en-US" sz="2401" b="1">
                <a:solidFill>
                  <a:srgbClr val="0F4662"/>
                </a:solidFill>
                <a:latin typeface="Quicksand Bold"/>
                <a:ea typeface="Quicksand Bold"/>
                <a:cs typeface="Quicksand Bold"/>
                <a:sym typeface="Quicksand Bold"/>
              </a:rPr>
              <a:t>height → </a:t>
            </a:r>
            <a:r>
              <a:rPr lang="en-US" sz="2401">
                <a:solidFill>
                  <a:srgbClr val="0F4662"/>
                </a:solidFill>
                <a:latin typeface="Quicksand"/>
                <a:ea typeface="Quicksand"/>
                <a:cs typeface="Quicksand"/>
                <a:sym typeface="Quicksand"/>
              </a:rPr>
              <a:t>The normalized height of the bounding box.</a:t>
            </a:r>
          </a:p>
          <a:p>
            <a:pPr algn="l">
              <a:lnSpc>
                <a:spcPts val="4082"/>
              </a:lnSpc>
            </a:pPr>
            <a:endParaRPr lang="en-US" sz="2401">
              <a:solidFill>
                <a:srgbClr val="0F4662"/>
              </a:solidFill>
              <a:latin typeface="Quicksand"/>
              <a:ea typeface="Quicksand"/>
              <a:cs typeface="Quicksand"/>
              <a:sym typeface="Quicksan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110694" y="927685"/>
            <a:ext cx="11537525"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Model Training</a:t>
            </a:r>
          </a:p>
        </p:txBody>
      </p:sp>
      <p:sp>
        <p:nvSpPr>
          <p:cNvPr id="3" name="TextBox 3"/>
          <p:cNvSpPr txBox="1"/>
          <p:nvPr/>
        </p:nvSpPr>
        <p:spPr>
          <a:xfrm>
            <a:off x="1028700" y="2153985"/>
            <a:ext cx="15699361" cy="1000623"/>
          </a:xfrm>
          <a:prstGeom prst="rect">
            <a:avLst/>
          </a:prstGeom>
        </p:spPr>
        <p:txBody>
          <a:bodyPr lIns="0" tIns="0" rIns="0" bIns="0" rtlCol="0" anchor="t">
            <a:spAutoFit/>
          </a:bodyPr>
          <a:lstStyle/>
          <a:p>
            <a:pPr algn="l">
              <a:lnSpc>
                <a:spcPts val="4082"/>
              </a:lnSpc>
            </a:pPr>
            <a:r>
              <a:rPr lang="en-US" sz="2401" b="1">
                <a:solidFill>
                  <a:srgbClr val="0F4662"/>
                </a:solidFill>
                <a:latin typeface="Quicksand Bold"/>
                <a:ea typeface="Quicksand Bold"/>
                <a:cs typeface="Quicksand Bold"/>
                <a:sym typeface="Quicksand Bold"/>
              </a:rPr>
              <a:t>For our Air Writing project, we trained a YOLO model to recognize hand gestures and track writing movements in real time. The training process involved the following steps:</a:t>
            </a:r>
          </a:p>
        </p:txBody>
      </p:sp>
      <p:sp>
        <p:nvSpPr>
          <p:cNvPr id="4" name="TextBox 4"/>
          <p:cNvSpPr txBox="1"/>
          <p:nvPr/>
        </p:nvSpPr>
        <p:spPr>
          <a:xfrm>
            <a:off x="1028700" y="3295693"/>
            <a:ext cx="10533737" cy="3571788"/>
          </a:xfrm>
          <a:prstGeom prst="rect">
            <a:avLst/>
          </a:prstGeom>
        </p:spPr>
        <p:txBody>
          <a:bodyPr lIns="0" tIns="0" rIns="0" bIns="0" rtlCol="0" anchor="t">
            <a:spAutoFit/>
          </a:bodyPr>
          <a:lstStyle/>
          <a:p>
            <a:pPr algn="l">
              <a:lnSpc>
                <a:spcPts val="4082"/>
              </a:lnSpc>
            </a:pPr>
            <a:r>
              <a:rPr lang="en-US" sz="2401" b="1">
                <a:solidFill>
                  <a:srgbClr val="0F4662"/>
                </a:solidFill>
                <a:latin typeface="Quicksand Bold"/>
                <a:ea typeface="Quicksand Bold"/>
                <a:cs typeface="Quicksand Bold"/>
                <a:sym typeface="Quicksand Bold"/>
              </a:rPr>
              <a:t>1. Dataset Preparation</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Collected and annotated images containing hand gestures used for air writing.</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Labels were formatted in YOLO’s required format (class_id x_center y_center width height).</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Split the dataset into training, validation, and test sets.</a:t>
            </a:r>
          </a:p>
          <a:p>
            <a:pPr algn="l">
              <a:lnSpc>
                <a:spcPts val="4082"/>
              </a:lnSpc>
            </a:pPr>
            <a:endParaRPr lang="en-US" sz="2401">
              <a:solidFill>
                <a:srgbClr val="0F4662"/>
              </a:solidFill>
              <a:latin typeface="Quicksand"/>
              <a:ea typeface="Quicksand"/>
              <a:cs typeface="Quicksand"/>
              <a:sym typeface="Quicksand"/>
            </a:endParaRPr>
          </a:p>
        </p:txBody>
      </p:sp>
      <p:sp>
        <p:nvSpPr>
          <p:cNvPr id="5" name="TextBox 5"/>
          <p:cNvSpPr txBox="1"/>
          <p:nvPr/>
        </p:nvSpPr>
        <p:spPr>
          <a:xfrm>
            <a:off x="1028700" y="6718898"/>
            <a:ext cx="10533737" cy="3057438"/>
          </a:xfrm>
          <a:prstGeom prst="rect">
            <a:avLst/>
          </a:prstGeom>
        </p:spPr>
        <p:txBody>
          <a:bodyPr lIns="0" tIns="0" rIns="0" bIns="0" rtlCol="0" anchor="t">
            <a:spAutoFit/>
          </a:bodyPr>
          <a:lstStyle/>
          <a:p>
            <a:pPr algn="l">
              <a:lnSpc>
                <a:spcPts val="4082"/>
              </a:lnSpc>
            </a:pPr>
            <a:r>
              <a:rPr lang="en-US" sz="2401" b="1">
                <a:solidFill>
                  <a:srgbClr val="0F4662"/>
                </a:solidFill>
                <a:latin typeface="Quicksand Bold"/>
                <a:ea typeface="Quicksand Bold"/>
                <a:cs typeface="Quicksand Bold"/>
                <a:sym typeface="Quicksand Bold"/>
              </a:rPr>
              <a:t>2. Model Selection &amp; Configuration</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Used a pretrained YOLOv8 model as a base for transfer learning.</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Adjusted the model’s configuration (img_size, batch_size, epochs, etc.).</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Defined the data.yaml file, mapping class names and dataset paths.</a:t>
            </a:r>
          </a:p>
          <a:p>
            <a:pPr algn="l">
              <a:lnSpc>
                <a:spcPts val="4082"/>
              </a:lnSpc>
            </a:pPr>
            <a:endParaRPr lang="en-US" sz="2401">
              <a:solidFill>
                <a:srgbClr val="0F4662"/>
              </a:solidFill>
              <a:latin typeface="Quicksand"/>
              <a:ea typeface="Quicksand"/>
              <a:cs typeface="Quicksand"/>
              <a:sym typeface="Quicksand"/>
            </a:endParaRPr>
          </a:p>
        </p:txBody>
      </p:sp>
      <p:grpSp>
        <p:nvGrpSpPr>
          <p:cNvPr id="6" name="Group 6"/>
          <p:cNvGrpSpPr/>
          <p:nvPr/>
        </p:nvGrpSpPr>
        <p:grpSpPr>
          <a:xfrm>
            <a:off x="16196034" y="0"/>
            <a:ext cx="4627349" cy="10287000"/>
            <a:chOff x="0" y="0"/>
            <a:chExt cx="1218726" cy="2709333"/>
          </a:xfrm>
        </p:grpSpPr>
        <p:sp>
          <p:nvSpPr>
            <p:cNvPr id="7" name="Freeform 7"/>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sp>
        <p:sp>
          <p:nvSpPr>
            <p:cNvPr id="8" name="TextBox 8"/>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110694" y="927685"/>
            <a:ext cx="11537525"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Model Training</a:t>
            </a:r>
          </a:p>
        </p:txBody>
      </p:sp>
      <p:sp>
        <p:nvSpPr>
          <p:cNvPr id="3" name="TextBox 3"/>
          <p:cNvSpPr txBox="1"/>
          <p:nvPr/>
        </p:nvSpPr>
        <p:spPr>
          <a:xfrm>
            <a:off x="1028700" y="2095806"/>
            <a:ext cx="10615731" cy="2552395"/>
          </a:xfrm>
          <a:prstGeom prst="rect">
            <a:avLst/>
          </a:prstGeom>
        </p:spPr>
        <p:txBody>
          <a:bodyPr lIns="0" tIns="0" rIns="0" bIns="0" rtlCol="0" anchor="t">
            <a:spAutoFit/>
          </a:bodyPr>
          <a:lstStyle/>
          <a:p>
            <a:pPr algn="l">
              <a:lnSpc>
                <a:spcPts val="4114"/>
              </a:lnSpc>
            </a:pPr>
            <a:r>
              <a:rPr lang="en-US" sz="2420" b="1">
                <a:solidFill>
                  <a:srgbClr val="0F4662"/>
                </a:solidFill>
                <a:latin typeface="Quicksand Bold"/>
                <a:ea typeface="Quicksand Bold"/>
                <a:cs typeface="Quicksand Bold"/>
                <a:sym typeface="Quicksand Bold"/>
              </a:rPr>
              <a:t>3. Model Training</a:t>
            </a:r>
          </a:p>
          <a:p>
            <a:pPr marL="522490" lvl="1" indent="-261245" algn="l">
              <a:lnSpc>
                <a:spcPts val="4114"/>
              </a:lnSpc>
              <a:buFont typeface="Arial"/>
              <a:buChar char="•"/>
            </a:pPr>
            <a:r>
              <a:rPr lang="en-US" sz="2420">
                <a:solidFill>
                  <a:srgbClr val="0F4662"/>
                </a:solidFill>
                <a:latin typeface="Quicksand"/>
                <a:ea typeface="Quicksand"/>
                <a:cs typeface="Quicksand"/>
                <a:sym typeface="Quicksand"/>
              </a:rPr>
              <a:t>Fine-tuned the YOLO model on our dataset using the Ultralytics YOLOv8 framework.</a:t>
            </a:r>
          </a:p>
          <a:p>
            <a:pPr algn="l">
              <a:lnSpc>
                <a:spcPts val="4114"/>
              </a:lnSpc>
            </a:pPr>
            <a:endParaRPr lang="en-US" sz="2420">
              <a:solidFill>
                <a:srgbClr val="0F4662"/>
              </a:solidFill>
              <a:latin typeface="Quicksand"/>
              <a:ea typeface="Quicksand"/>
              <a:cs typeface="Quicksand"/>
              <a:sym typeface="Quicksand"/>
            </a:endParaRPr>
          </a:p>
          <a:p>
            <a:pPr algn="l">
              <a:lnSpc>
                <a:spcPts val="4114"/>
              </a:lnSpc>
            </a:pPr>
            <a:endParaRPr lang="en-US" sz="2420">
              <a:solidFill>
                <a:srgbClr val="0F4662"/>
              </a:solidFill>
              <a:latin typeface="Quicksand"/>
              <a:ea typeface="Quicksand"/>
              <a:cs typeface="Quicksand"/>
              <a:sym typeface="Quicksand"/>
            </a:endParaRPr>
          </a:p>
        </p:txBody>
      </p:sp>
      <p:sp>
        <p:nvSpPr>
          <p:cNvPr id="4" name="TextBox 4"/>
          <p:cNvSpPr txBox="1"/>
          <p:nvPr/>
        </p:nvSpPr>
        <p:spPr>
          <a:xfrm>
            <a:off x="1028700" y="4099349"/>
            <a:ext cx="10533737" cy="3057438"/>
          </a:xfrm>
          <a:prstGeom prst="rect">
            <a:avLst/>
          </a:prstGeom>
        </p:spPr>
        <p:txBody>
          <a:bodyPr lIns="0" tIns="0" rIns="0" bIns="0" rtlCol="0" anchor="t">
            <a:spAutoFit/>
          </a:bodyPr>
          <a:lstStyle/>
          <a:p>
            <a:pPr algn="l">
              <a:lnSpc>
                <a:spcPts val="4082"/>
              </a:lnSpc>
            </a:pPr>
            <a:r>
              <a:rPr lang="en-US" sz="2401" b="1">
                <a:solidFill>
                  <a:srgbClr val="0F4662"/>
                </a:solidFill>
                <a:latin typeface="Quicksand Bold"/>
                <a:ea typeface="Quicksand Bold"/>
                <a:cs typeface="Quicksand Bold"/>
                <a:sym typeface="Quicksand Bold"/>
              </a:rPr>
              <a:t>4. Key training parameters:</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Pretrained weights: yolov8n.pt (YOLOv8 nano for efficiency).</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Epochs: 50 (adjusted based on model performance).</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Image size: 640x640.</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Batch size: Tuned based on GPU memory constraints.</a:t>
            </a:r>
          </a:p>
          <a:p>
            <a:pPr algn="l">
              <a:lnSpc>
                <a:spcPts val="4082"/>
              </a:lnSpc>
            </a:pPr>
            <a:endParaRPr lang="en-US" sz="2401">
              <a:solidFill>
                <a:srgbClr val="0F4662"/>
              </a:solidFill>
              <a:latin typeface="Quicksand"/>
              <a:ea typeface="Quicksand"/>
              <a:cs typeface="Quicksand"/>
              <a:sym typeface="Quicksand"/>
            </a:endParaRPr>
          </a:p>
        </p:txBody>
      </p:sp>
      <p:grpSp>
        <p:nvGrpSpPr>
          <p:cNvPr id="5" name="Group 5"/>
          <p:cNvGrpSpPr/>
          <p:nvPr/>
        </p:nvGrpSpPr>
        <p:grpSpPr>
          <a:xfrm>
            <a:off x="16196034" y="0"/>
            <a:ext cx="4627349" cy="10287000"/>
            <a:chOff x="0" y="0"/>
            <a:chExt cx="1218726" cy="2709333"/>
          </a:xfrm>
        </p:grpSpPr>
        <p:sp>
          <p:nvSpPr>
            <p:cNvPr id="6" name="Freeform 6"/>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sp>
        <p:sp>
          <p:nvSpPr>
            <p:cNvPr id="7" name="TextBox 7"/>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sp>
        <p:nvSpPr>
          <p:cNvPr id="8" name="TextBox 8"/>
          <p:cNvSpPr txBox="1"/>
          <p:nvPr/>
        </p:nvSpPr>
        <p:spPr>
          <a:xfrm>
            <a:off x="1028700" y="7032963"/>
            <a:ext cx="10533737" cy="3571788"/>
          </a:xfrm>
          <a:prstGeom prst="rect">
            <a:avLst/>
          </a:prstGeom>
        </p:spPr>
        <p:txBody>
          <a:bodyPr lIns="0" tIns="0" rIns="0" bIns="0" rtlCol="0" anchor="t">
            <a:spAutoFit/>
          </a:bodyPr>
          <a:lstStyle/>
          <a:p>
            <a:pPr algn="l">
              <a:lnSpc>
                <a:spcPts val="4082"/>
              </a:lnSpc>
            </a:pPr>
            <a:r>
              <a:rPr lang="en-US" sz="2401" b="1">
                <a:solidFill>
                  <a:srgbClr val="0F4662"/>
                </a:solidFill>
                <a:latin typeface="Quicksand Bold"/>
                <a:ea typeface="Quicksand Bold"/>
                <a:cs typeface="Quicksand Bold"/>
                <a:sym typeface="Quicksand Bold"/>
              </a:rPr>
              <a:t>5. Model Evaluation &amp; Optimization</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After training, validated the model on the test dataset.</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Metrics analyzed: mAP (mean Average Precision), precision, recall, and F1-score.</a:t>
            </a:r>
          </a:p>
          <a:p>
            <a:pPr marL="518455" lvl="1" indent="-259227" algn="l">
              <a:lnSpc>
                <a:spcPts val="4082"/>
              </a:lnSpc>
              <a:buFont typeface="Arial"/>
              <a:buChar char="•"/>
            </a:pPr>
            <a:r>
              <a:rPr lang="en-US" sz="2401">
                <a:solidFill>
                  <a:srgbClr val="0F4662"/>
                </a:solidFill>
                <a:latin typeface="Quicksand"/>
                <a:ea typeface="Quicksand"/>
                <a:cs typeface="Quicksand"/>
                <a:sym typeface="Quicksand"/>
              </a:rPr>
              <a:t>Adjusted hyperparameters and retrained to improve accuracy.</a:t>
            </a:r>
          </a:p>
          <a:p>
            <a:pPr algn="l">
              <a:lnSpc>
                <a:spcPts val="4082"/>
              </a:lnSpc>
            </a:pPr>
            <a:endParaRPr lang="en-US" sz="2401">
              <a:solidFill>
                <a:srgbClr val="0F4662"/>
              </a:solidFill>
              <a:latin typeface="Quicksand"/>
              <a:ea typeface="Quicksand"/>
              <a:cs typeface="Quicksand"/>
              <a:sym typeface="Quicksand"/>
            </a:endParaRPr>
          </a:p>
          <a:p>
            <a:pPr algn="l">
              <a:lnSpc>
                <a:spcPts val="4082"/>
              </a:lnSpc>
            </a:pPr>
            <a:endParaRPr lang="en-US" sz="2401">
              <a:solidFill>
                <a:srgbClr val="0F4662"/>
              </a:solidFill>
              <a:latin typeface="Quicksand"/>
              <a:ea typeface="Quicksand"/>
              <a:cs typeface="Quicksand"/>
              <a:sym typeface="Quicksan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5974325" y="0"/>
            <a:ext cx="4627349" cy="10287000"/>
            <a:chOff x="0" y="0"/>
            <a:chExt cx="1218726" cy="2709333"/>
          </a:xfrm>
        </p:grpSpPr>
        <p:sp>
          <p:nvSpPr>
            <p:cNvPr id="3" name="Freeform 3"/>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sp>
        <p:sp>
          <p:nvSpPr>
            <p:cNvPr id="4" name="TextBox 4"/>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sp>
        <p:nvSpPr>
          <p:cNvPr id="5" name="TextBox 5"/>
          <p:cNvSpPr txBox="1"/>
          <p:nvPr/>
        </p:nvSpPr>
        <p:spPr>
          <a:xfrm>
            <a:off x="1028700" y="599709"/>
            <a:ext cx="11537525"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Applications</a:t>
            </a:r>
          </a:p>
        </p:txBody>
      </p:sp>
      <p:sp>
        <p:nvSpPr>
          <p:cNvPr id="6" name="TextBox 6"/>
          <p:cNvSpPr txBox="1"/>
          <p:nvPr/>
        </p:nvSpPr>
        <p:spPr>
          <a:xfrm>
            <a:off x="1028700" y="1874127"/>
            <a:ext cx="10615731" cy="3561077"/>
          </a:xfrm>
          <a:prstGeom prst="rect">
            <a:avLst/>
          </a:prstGeom>
        </p:spPr>
        <p:txBody>
          <a:bodyPr lIns="0" tIns="0" rIns="0" bIns="0" rtlCol="0" anchor="t">
            <a:spAutoFit/>
          </a:bodyPr>
          <a:lstStyle/>
          <a:p>
            <a:pPr algn="l">
              <a:lnSpc>
                <a:spcPts val="4114"/>
              </a:lnSpc>
            </a:pPr>
            <a:r>
              <a:rPr lang="en-US" sz="2420" b="1">
                <a:solidFill>
                  <a:srgbClr val="0F4662"/>
                </a:solidFill>
                <a:latin typeface="Quicksand Bold"/>
                <a:ea typeface="Quicksand Bold"/>
                <a:cs typeface="Quicksand Bold"/>
                <a:sym typeface="Quicksand Bold"/>
              </a:rPr>
              <a:t> 1. Virtual Classrooms / E-Learning</a:t>
            </a:r>
          </a:p>
          <a:p>
            <a:pPr marL="522490" lvl="1" indent="-261245" algn="l">
              <a:lnSpc>
                <a:spcPts val="4114"/>
              </a:lnSpc>
              <a:buFont typeface="Arial"/>
              <a:buChar char="•"/>
            </a:pPr>
            <a:r>
              <a:rPr lang="en-US" sz="2420">
                <a:solidFill>
                  <a:srgbClr val="0F4662"/>
                </a:solidFill>
                <a:latin typeface="Quicksand"/>
                <a:ea typeface="Quicksand"/>
                <a:cs typeface="Quicksand"/>
                <a:sym typeface="Quicksand"/>
              </a:rPr>
              <a:t>Teachers can draw diagrams or write equations mid-air during online lectures.</a:t>
            </a:r>
          </a:p>
          <a:p>
            <a:pPr marL="522490" lvl="1" indent="-261245" algn="l">
              <a:lnSpc>
                <a:spcPts val="4114"/>
              </a:lnSpc>
              <a:buFont typeface="Arial"/>
              <a:buChar char="•"/>
            </a:pPr>
            <a:r>
              <a:rPr lang="en-US" sz="2420">
                <a:solidFill>
                  <a:srgbClr val="0F4662"/>
                </a:solidFill>
                <a:latin typeface="Quicksand"/>
                <a:ea typeface="Quicksand"/>
                <a:cs typeface="Quicksand"/>
                <a:sym typeface="Quicksand"/>
              </a:rPr>
              <a:t>Helps in creating interactive, touchless whiteboards.</a:t>
            </a:r>
          </a:p>
          <a:p>
            <a:pPr algn="l">
              <a:lnSpc>
                <a:spcPts val="4114"/>
              </a:lnSpc>
            </a:pPr>
            <a:endParaRPr lang="en-US" sz="2420">
              <a:solidFill>
                <a:srgbClr val="0F4662"/>
              </a:solidFill>
              <a:latin typeface="Quicksand"/>
              <a:ea typeface="Quicksand"/>
              <a:cs typeface="Quicksand"/>
              <a:sym typeface="Quicksand"/>
            </a:endParaRPr>
          </a:p>
          <a:p>
            <a:pPr algn="l">
              <a:lnSpc>
                <a:spcPts val="4114"/>
              </a:lnSpc>
            </a:pPr>
            <a:endParaRPr lang="en-US" sz="2420">
              <a:solidFill>
                <a:srgbClr val="0F4662"/>
              </a:solidFill>
              <a:latin typeface="Quicksand"/>
              <a:ea typeface="Quicksand"/>
              <a:cs typeface="Quicksand"/>
              <a:sym typeface="Quicksand"/>
            </a:endParaRPr>
          </a:p>
          <a:p>
            <a:pPr algn="l">
              <a:lnSpc>
                <a:spcPts val="4114"/>
              </a:lnSpc>
            </a:pPr>
            <a:endParaRPr lang="en-US" sz="2420">
              <a:solidFill>
                <a:srgbClr val="0F4662"/>
              </a:solidFill>
              <a:latin typeface="Quicksand"/>
              <a:ea typeface="Quicksand"/>
              <a:cs typeface="Quicksand"/>
              <a:sym typeface="Quicksand"/>
            </a:endParaRPr>
          </a:p>
        </p:txBody>
      </p:sp>
      <p:sp>
        <p:nvSpPr>
          <p:cNvPr id="7" name="TextBox 7"/>
          <p:cNvSpPr txBox="1"/>
          <p:nvPr/>
        </p:nvSpPr>
        <p:spPr>
          <a:xfrm>
            <a:off x="1028700" y="8400593"/>
            <a:ext cx="10615731" cy="989327"/>
          </a:xfrm>
          <a:prstGeom prst="rect">
            <a:avLst/>
          </a:prstGeom>
        </p:spPr>
        <p:txBody>
          <a:bodyPr lIns="0" tIns="0" rIns="0" bIns="0" rtlCol="0" anchor="t">
            <a:spAutoFit/>
          </a:bodyPr>
          <a:lstStyle/>
          <a:p>
            <a:pPr algn="l">
              <a:lnSpc>
                <a:spcPts val="4114"/>
              </a:lnSpc>
            </a:pPr>
            <a:r>
              <a:rPr lang="en-US" sz="2420" b="1">
                <a:solidFill>
                  <a:srgbClr val="0F4662"/>
                </a:solidFill>
                <a:latin typeface="Quicksand Bold"/>
                <a:ea typeface="Quicksand Bold"/>
                <a:cs typeface="Quicksand Bold"/>
                <a:sym typeface="Quicksand Bold"/>
              </a:rPr>
              <a:t>4.Interactive Presentations</a:t>
            </a:r>
          </a:p>
          <a:p>
            <a:pPr marL="522490" lvl="1" indent="-261245" algn="l">
              <a:lnSpc>
                <a:spcPts val="4114"/>
              </a:lnSpc>
              <a:buFont typeface="Arial"/>
              <a:buChar char="•"/>
            </a:pPr>
            <a:r>
              <a:rPr lang="en-US" sz="2420" b="1">
                <a:solidFill>
                  <a:srgbClr val="0F4662"/>
                </a:solidFill>
                <a:latin typeface="Quicksand Bold"/>
                <a:ea typeface="Quicksand Bold"/>
                <a:cs typeface="Quicksand Bold"/>
                <a:sym typeface="Quicksand Bold"/>
              </a:rPr>
              <a:t> </a:t>
            </a:r>
            <a:r>
              <a:rPr lang="en-US" sz="2420">
                <a:solidFill>
                  <a:srgbClr val="0F4662"/>
                </a:solidFill>
                <a:latin typeface="Quicksand"/>
                <a:ea typeface="Quicksand"/>
                <a:cs typeface="Quicksand"/>
                <a:sym typeface="Quicksand"/>
              </a:rPr>
              <a:t>Supports gesture-based annotations during live presentations.</a:t>
            </a:r>
          </a:p>
        </p:txBody>
      </p:sp>
      <p:sp>
        <p:nvSpPr>
          <p:cNvPr id="8" name="TextBox 8"/>
          <p:cNvSpPr txBox="1"/>
          <p:nvPr/>
        </p:nvSpPr>
        <p:spPr>
          <a:xfrm>
            <a:off x="1028700" y="6529942"/>
            <a:ext cx="12409383" cy="2018027"/>
          </a:xfrm>
          <a:prstGeom prst="rect">
            <a:avLst/>
          </a:prstGeom>
        </p:spPr>
        <p:txBody>
          <a:bodyPr lIns="0" tIns="0" rIns="0" bIns="0" rtlCol="0" anchor="t">
            <a:spAutoFit/>
          </a:bodyPr>
          <a:lstStyle/>
          <a:p>
            <a:pPr algn="l">
              <a:lnSpc>
                <a:spcPts val="4114"/>
              </a:lnSpc>
            </a:pPr>
            <a:r>
              <a:rPr lang="en-US" sz="2420" b="1">
                <a:solidFill>
                  <a:srgbClr val="0F4662"/>
                </a:solidFill>
                <a:latin typeface="Quicksand Bold"/>
                <a:ea typeface="Quicksand Bold"/>
                <a:cs typeface="Quicksand Bold"/>
                <a:sym typeface="Quicksand Bold"/>
              </a:rPr>
              <a:t>3. Handwriting Recognition without Pen and Paper</a:t>
            </a:r>
          </a:p>
          <a:p>
            <a:pPr marL="522490" lvl="1" indent="-261245" algn="l">
              <a:lnSpc>
                <a:spcPts val="4114"/>
              </a:lnSpc>
              <a:buFont typeface="Arial"/>
              <a:buChar char="•"/>
            </a:pPr>
            <a:r>
              <a:rPr lang="en-US" sz="2420">
                <a:solidFill>
                  <a:srgbClr val="0F4662"/>
                </a:solidFill>
                <a:latin typeface="Quicksand"/>
                <a:ea typeface="Quicksand"/>
                <a:cs typeface="Quicksand"/>
                <a:sym typeface="Quicksand"/>
              </a:rPr>
              <a:t>Users can write characters in the air and have them digitized into text.</a:t>
            </a:r>
          </a:p>
          <a:p>
            <a:pPr marL="522490" lvl="1" indent="-261245" algn="l">
              <a:lnSpc>
                <a:spcPts val="4114"/>
              </a:lnSpc>
              <a:buFont typeface="Arial"/>
              <a:buChar char="•"/>
            </a:pPr>
            <a:r>
              <a:rPr lang="en-US" sz="2420">
                <a:solidFill>
                  <a:srgbClr val="0F4662"/>
                </a:solidFill>
                <a:latin typeface="Quicksand"/>
                <a:ea typeface="Quicksand"/>
                <a:cs typeface="Quicksand"/>
                <a:sym typeface="Quicksand"/>
              </a:rPr>
              <a:t>Useful in mobile computing, language input systems, and digital signatures.</a:t>
            </a:r>
          </a:p>
          <a:p>
            <a:pPr algn="l">
              <a:lnSpc>
                <a:spcPts val="4114"/>
              </a:lnSpc>
            </a:pPr>
            <a:endParaRPr lang="en-US" sz="2420">
              <a:solidFill>
                <a:srgbClr val="0F4662"/>
              </a:solidFill>
              <a:latin typeface="Quicksand"/>
              <a:ea typeface="Quicksand"/>
              <a:cs typeface="Quicksand"/>
              <a:sym typeface="Quicksand"/>
            </a:endParaRPr>
          </a:p>
        </p:txBody>
      </p:sp>
      <p:sp>
        <p:nvSpPr>
          <p:cNvPr id="9" name="TextBox 9"/>
          <p:cNvSpPr txBox="1"/>
          <p:nvPr/>
        </p:nvSpPr>
        <p:spPr>
          <a:xfrm>
            <a:off x="1028700" y="4111865"/>
            <a:ext cx="12040102" cy="2532377"/>
          </a:xfrm>
          <a:prstGeom prst="rect">
            <a:avLst/>
          </a:prstGeom>
        </p:spPr>
        <p:txBody>
          <a:bodyPr lIns="0" tIns="0" rIns="0" bIns="0" rtlCol="0" anchor="t">
            <a:spAutoFit/>
          </a:bodyPr>
          <a:lstStyle/>
          <a:p>
            <a:pPr algn="l">
              <a:lnSpc>
                <a:spcPts val="4114"/>
              </a:lnSpc>
            </a:pPr>
            <a:r>
              <a:rPr lang="en-US" sz="2420" b="1">
                <a:solidFill>
                  <a:srgbClr val="0F4662"/>
                </a:solidFill>
                <a:latin typeface="Quicksand Bold"/>
                <a:ea typeface="Quicksand Bold"/>
                <a:cs typeface="Quicksand Bold"/>
                <a:sym typeface="Quicksand Bold"/>
              </a:rPr>
              <a:t>2. Contactless Control Panels</a:t>
            </a:r>
          </a:p>
          <a:p>
            <a:pPr marL="522490" lvl="1" indent="-261245" algn="l">
              <a:lnSpc>
                <a:spcPts val="4114"/>
              </a:lnSpc>
              <a:buFont typeface="Arial"/>
              <a:buChar char="•"/>
            </a:pPr>
            <a:r>
              <a:rPr lang="en-US" sz="2420">
                <a:solidFill>
                  <a:srgbClr val="0F4662"/>
                </a:solidFill>
                <a:latin typeface="Quicksand"/>
                <a:ea typeface="Quicksand"/>
                <a:cs typeface="Quicksand"/>
                <a:sym typeface="Quicksand"/>
              </a:rPr>
              <a:t>Useful in sterile or hazardous environments (like medical rooms or labs) where touching surfaces is risky.</a:t>
            </a:r>
          </a:p>
          <a:p>
            <a:pPr marL="522490" lvl="1" indent="-261245" algn="l">
              <a:lnSpc>
                <a:spcPts val="4114"/>
              </a:lnSpc>
              <a:buFont typeface="Arial"/>
              <a:buChar char="•"/>
            </a:pPr>
            <a:r>
              <a:rPr lang="en-US" sz="2420">
                <a:solidFill>
                  <a:srgbClr val="0F4662"/>
                </a:solidFill>
                <a:latin typeface="Quicksand"/>
                <a:ea typeface="Quicksand"/>
                <a:cs typeface="Quicksand"/>
                <a:sym typeface="Quicksand"/>
              </a:rPr>
              <a:t>Users can draw or gesture to trigger actions or commands.</a:t>
            </a:r>
          </a:p>
          <a:p>
            <a:pPr algn="l">
              <a:lnSpc>
                <a:spcPts val="4114"/>
              </a:lnSpc>
            </a:pPr>
            <a:endParaRPr lang="en-US" sz="2420">
              <a:solidFill>
                <a:srgbClr val="0F4662"/>
              </a:solidFill>
              <a:latin typeface="Quicksand"/>
              <a:ea typeface="Quicksand"/>
              <a:cs typeface="Quicksand"/>
              <a:sym typeface="Quicksan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28700" y="523509"/>
            <a:ext cx="1153482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Conclusion and Future Scope</a:t>
            </a:r>
          </a:p>
        </p:txBody>
      </p:sp>
      <p:sp>
        <p:nvSpPr>
          <p:cNvPr id="3" name="TextBox 3"/>
          <p:cNvSpPr txBox="1"/>
          <p:nvPr/>
        </p:nvSpPr>
        <p:spPr>
          <a:xfrm>
            <a:off x="1028700" y="2011101"/>
            <a:ext cx="16230600" cy="3447107"/>
          </a:xfrm>
          <a:prstGeom prst="rect">
            <a:avLst/>
          </a:prstGeom>
        </p:spPr>
        <p:txBody>
          <a:bodyPr lIns="0" tIns="0" rIns="0" bIns="0" rtlCol="0" anchor="t">
            <a:spAutoFit/>
          </a:bodyPr>
          <a:lstStyle/>
          <a:p>
            <a:pPr marL="0" lvl="0" indent="0" algn="l">
              <a:lnSpc>
                <a:spcPts val="4615"/>
              </a:lnSpc>
            </a:pPr>
            <a:r>
              <a:rPr lang="en-US" sz="2714" b="1">
                <a:solidFill>
                  <a:srgbClr val="0F4662"/>
                </a:solidFill>
                <a:latin typeface="Quicksand Bold"/>
                <a:ea typeface="Quicksand Bold"/>
                <a:cs typeface="Quicksand Bold"/>
                <a:sym typeface="Quicksand Bold"/>
              </a:rPr>
              <a:t>Air Doodle</a:t>
            </a:r>
            <a:r>
              <a:rPr lang="en-US" sz="2714">
                <a:solidFill>
                  <a:srgbClr val="0F4662"/>
                </a:solidFill>
                <a:latin typeface="Quicksand"/>
                <a:ea typeface="Quicksand"/>
                <a:cs typeface="Quicksand"/>
                <a:sym typeface="Quicksand"/>
              </a:rPr>
              <a:t> offers a novel and user-friendly approach to drawing and writing in midair using hand gestures. By integrating real-time hand tracking with a custom-trained </a:t>
            </a:r>
            <a:r>
              <a:rPr lang="en-US" sz="2714" b="1">
                <a:solidFill>
                  <a:srgbClr val="0F4662"/>
                </a:solidFill>
                <a:latin typeface="Quicksand Bold"/>
                <a:ea typeface="Quicksand Bold"/>
                <a:cs typeface="Quicksand Bold"/>
                <a:sym typeface="Quicksand Bold"/>
              </a:rPr>
              <a:t>YOLO</a:t>
            </a:r>
            <a:r>
              <a:rPr lang="en-US" sz="2714">
                <a:solidFill>
                  <a:srgbClr val="0F4662"/>
                </a:solidFill>
                <a:latin typeface="Quicksand"/>
                <a:ea typeface="Quicksand"/>
                <a:cs typeface="Quicksand"/>
                <a:sym typeface="Quicksand"/>
              </a:rPr>
              <a:t> and </a:t>
            </a:r>
            <a:r>
              <a:rPr lang="en-US" sz="2714" b="1">
                <a:solidFill>
                  <a:srgbClr val="0F4662"/>
                </a:solidFill>
                <a:latin typeface="Quicksand Bold"/>
                <a:ea typeface="Quicksand Bold"/>
                <a:cs typeface="Quicksand Bold"/>
                <a:sym typeface="Quicksand Bold"/>
              </a:rPr>
              <a:t>CNN</a:t>
            </a:r>
            <a:r>
              <a:rPr lang="en-US" sz="2714">
                <a:solidFill>
                  <a:srgbClr val="0F4662"/>
                </a:solidFill>
                <a:latin typeface="Quicksand"/>
                <a:ea typeface="Quicksand"/>
                <a:cs typeface="Quicksand"/>
                <a:sym typeface="Quicksand"/>
              </a:rPr>
              <a:t> model for object recognition, the system successfully bridges gesture-based input and intelligent visual understanding. This project demonstrates the potential of contactless interaction, making human-computer interfaces more natural, interactive, and accessible across various domains.</a:t>
            </a:r>
          </a:p>
          <a:p>
            <a:pPr marL="0" lvl="0" indent="0" algn="l">
              <a:lnSpc>
                <a:spcPts val="4615"/>
              </a:lnSpc>
            </a:pPr>
            <a:endParaRPr lang="en-US" sz="2714">
              <a:solidFill>
                <a:srgbClr val="0F4662"/>
              </a:solidFill>
              <a:latin typeface="Quicksand"/>
              <a:ea typeface="Quicksand"/>
              <a:cs typeface="Quicksand"/>
              <a:sym typeface="Quicksand"/>
            </a:endParaRPr>
          </a:p>
        </p:txBody>
      </p:sp>
      <p:sp>
        <p:nvSpPr>
          <p:cNvPr id="4" name="TextBox 4"/>
          <p:cNvSpPr txBox="1"/>
          <p:nvPr/>
        </p:nvSpPr>
        <p:spPr>
          <a:xfrm>
            <a:off x="1028700" y="5782058"/>
            <a:ext cx="16230600" cy="2285057"/>
          </a:xfrm>
          <a:prstGeom prst="rect">
            <a:avLst/>
          </a:prstGeom>
        </p:spPr>
        <p:txBody>
          <a:bodyPr lIns="0" tIns="0" rIns="0" bIns="0" rtlCol="0" anchor="t">
            <a:spAutoFit/>
          </a:bodyPr>
          <a:lstStyle/>
          <a:p>
            <a:pPr marL="0" lvl="0" indent="0" algn="l">
              <a:lnSpc>
                <a:spcPts val="4615"/>
              </a:lnSpc>
            </a:pPr>
            <a:r>
              <a:rPr lang="en-US" sz="2714">
                <a:solidFill>
                  <a:srgbClr val="0F4662"/>
                </a:solidFill>
                <a:latin typeface="Quicksand"/>
                <a:ea typeface="Quicksand"/>
                <a:cs typeface="Quicksand"/>
                <a:sym typeface="Quicksand"/>
              </a:rPr>
              <a:t>The project can be extended to support </a:t>
            </a:r>
            <a:r>
              <a:rPr lang="en-US" sz="2714" b="1">
                <a:solidFill>
                  <a:srgbClr val="0F4662"/>
                </a:solidFill>
                <a:latin typeface="Quicksand Bold"/>
                <a:ea typeface="Quicksand Bold"/>
                <a:cs typeface="Quicksand Bold"/>
                <a:sym typeface="Quicksand Bold"/>
              </a:rPr>
              <a:t>multi-hand gesture recognition</a:t>
            </a:r>
            <a:r>
              <a:rPr lang="en-US" sz="2714">
                <a:solidFill>
                  <a:srgbClr val="0F4662"/>
                </a:solidFill>
                <a:latin typeface="Quicksand"/>
                <a:ea typeface="Quicksand"/>
                <a:cs typeface="Quicksand"/>
                <a:sym typeface="Quicksand"/>
              </a:rPr>
              <a:t> and advanced air-writing features like real-time text conversion. With optimization, it can be integrated into mobile or AR/VR platforms for immersive experiences. Future improvements could also involve </a:t>
            </a:r>
            <a:r>
              <a:rPr lang="en-US" sz="2714" b="1">
                <a:solidFill>
                  <a:srgbClr val="0F4662"/>
                </a:solidFill>
                <a:latin typeface="Quicksand Bold"/>
                <a:ea typeface="Quicksand Bold"/>
                <a:cs typeface="Quicksand Bold"/>
                <a:sym typeface="Quicksand Bold"/>
              </a:rPr>
              <a:t>gesture-controlled system commands</a:t>
            </a:r>
            <a:r>
              <a:rPr lang="en-US" sz="2714">
                <a:solidFill>
                  <a:srgbClr val="0F4662"/>
                </a:solidFill>
                <a:latin typeface="Quicksand"/>
                <a:ea typeface="Quicksand"/>
                <a:cs typeface="Quicksand"/>
                <a:sym typeface="Quicksand"/>
              </a:rPr>
              <a:t> and cloud-based sharing to enable broader real-world applications.</a:t>
            </a:r>
          </a:p>
        </p:txBody>
      </p:sp>
      <p:sp>
        <p:nvSpPr>
          <p:cNvPr id="5" name="Freeform 5"/>
          <p:cNvSpPr/>
          <p:nvPr/>
        </p:nvSpPr>
        <p:spPr>
          <a:xfrm>
            <a:off x="1028700" y="5338505"/>
            <a:ext cx="1609446" cy="239405"/>
          </a:xfrm>
          <a:custGeom>
            <a:avLst/>
            <a:gdLst/>
            <a:ahLst/>
            <a:cxnLst/>
            <a:rect l="l" t="t" r="r" b="b"/>
            <a:pathLst>
              <a:path w="1609446" h="239405">
                <a:moveTo>
                  <a:pt x="0" y="0"/>
                </a:moveTo>
                <a:lnTo>
                  <a:pt x="1609446" y="0"/>
                </a:lnTo>
                <a:lnTo>
                  <a:pt x="1609446" y="239405"/>
                </a:lnTo>
                <a:lnTo>
                  <a:pt x="0" y="23940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AutoShape 6"/>
          <p:cNvSpPr/>
          <p:nvPr/>
        </p:nvSpPr>
        <p:spPr>
          <a:xfrm>
            <a:off x="10160328" y="1608724"/>
            <a:ext cx="8127672" cy="0"/>
          </a:xfrm>
          <a:prstGeom prst="line">
            <a:avLst/>
          </a:prstGeom>
          <a:ln w="76200" cap="flat">
            <a:solidFill>
              <a:srgbClr val="0F4662"/>
            </a:solidFill>
            <a:prstDash val="solid"/>
            <a:headEnd type="none" w="sm" len="sm"/>
            <a:tailEnd type="none" w="sm" len="sm"/>
          </a:ln>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3442710" y="3369664"/>
            <a:ext cx="11402580" cy="3185722"/>
          </a:xfrm>
          <a:prstGeom prst="rect">
            <a:avLst/>
          </a:prstGeom>
        </p:spPr>
        <p:txBody>
          <a:bodyPr lIns="0" tIns="0" rIns="0" bIns="0" rtlCol="0" anchor="t">
            <a:spAutoFit/>
          </a:bodyPr>
          <a:lstStyle/>
          <a:p>
            <a:pPr marL="0" lvl="0" indent="0" algn="ctr">
              <a:lnSpc>
                <a:spcPts val="26009"/>
              </a:lnSpc>
              <a:spcBef>
                <a:spcPct val="0"/>
              </a:spcBef>
            </a:pPr>
            <a:r>
              <a:rPr lang="en-US" sz="18577" b="1" i="1">
                <a:solidFill>
                  <a:srgbClr val="0F4662"/>
                </a:solidFill>
                <a:latin typeface="Cormorant Garamond Bold Italics"/>
                <a:ea typeface="Cormorant Garamond Bold Italics"/>
                <a:cs typeface="Cormorant Garamond Bold Italics"/>
                <a:sym typeface="Cormorant Garamond Bold Italics"/>
              </a:rPr>
              <a:t>Thank you</a:t>
            </a:r>
          </a:p>
        </p:txBody>
      </p:sp>
      <p:sp>
        <p:nvSpPr>
          <p:cNvPr id="3" name="AutoShape 3"/>
          <p:cNvSpPr/>
          <p:nvPr/>
        </p:nvSpPr>
        <p:spPr>
          <a:xfrm>
            <a:off x="5897880" y="2215083"/>
            <a:ext cx="6492240" cy="0"/>
          </a:xfrm>
          <a:prstGeom prst="line">
            <a:avLst/>
          </a:prstGeom>
          <a:ln w="76200" cap="flat">
            <a:solidFill>
              <a:srgbClr val="0F4662"/>
            </a:solidFill>
            <a:prstDash val="solid"/>
            <a:headEnd type="none" w="sm" len="sm"/>
            <a:tailEnd type="none" w="sm" len="sm"/>
          </a:ln>
        </p:spPr>
      </p:sp>
      <p:sp>
        <p:nvSpPr>
          <p:cNvPr id="4" name="Freeform 4"/>
          <p:cNvSpPr/>
          <p:nvPr/>
        </p:nvSpPr>
        <p:spPr>
          <a:xfrm>
            <a:off x="8304001" y="1116666"/>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AutoShape 5"/>
          <p:cNvSpPr/>
          <p:nvPr/>
        </p:nvSpPr>
        <p:spPr>
          <a:xfrm>
            <a:off x="5897880" y="8159883"/>
            <a:ext cx="6492240" cy="0"/>
          </a:xfrm>
          <a:prstGeom prst="line">
            <a:avLst/>
          </a:prstGeom>
          <a:ln w="76200" cap="flat">
            <a:solidFill>
              <a:srgbClr val="0F4662"/>
            </a:solidFill>
            <a:prstDash val="solid"/>
            <a:headEnd type="none" w="sm" len="sm"/>
            <a:tailEnd type="none" w="sm" len="sm"/>
          </a:ln>
        </p:spPr>
      </p:sp>
      <p:sp>
        <p:nvSpPr>
          <p:cNvPr id="6" name="Freeform 6"/>
          <p:cNvSpPr/>
          <p:nvPr/>
        </p:nvSpPr>
        <p:spPr>
          <a:xfrm>
            <a:off x="8304001" y="9008400"/>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6991152" y="15849"/>
            <a:ext cx="4194107" cy="10271151"/>
            <a:chOff x="0" y="0"/>
            <a:chExt cx="1104621" cy="2705159"/>
          </a:xfrm>
        </p:grpSpPr>
        <p:sp>
          <p:nvSpPr>
            <p:cNvPr id="3" name="Freeform 3"/>
            <p:cNvSpPr/>
            <p:nvPr/>
          </p:nvSpPr>
          <p:spPr>
            <a:xfrm>
              <a:off x="0" y="0"/>
              <a:ext cx="1104621" cy="2705159"/>
            </a:xfrm>
            <a:custGeom>
              <a:avLst/>
              <a:gdLst/>
              <a:ahLst/>
              <a:cxnLst/>
              <a:rect l="l" t="t" r="r" b="b"/>
              <a:pathLst>
                <a:path w="1104621" h="2705159">
                  <a:moveTo>
                    <a:pt x="0" y="0"/>
                  </a:moveTo>
                  <a:lnTo>
                    <a:pt x="1104621" y="0"/>
                  </a:lnTo>
                  <a:lnTo>
                    <a:pt x="1104621" y="2705159"/>
                  </a:lnTo>
                  <a:lnTo>
                    <a:pt x="0" y="2705159"/>
                  </a:lnTo>
                  <a:close/>
                </a:path>
              </a:pathLst>
            </a:custGeom>
            <a:solidFill>
              <a:srgbClr val="7994A0"/>
            </a:solidFill>
          </p:spPr>
        </p:sp>
        <p:sp>
          <p:nvSpPr>
            <p:cNvPr id="4" name="TextBox 4"/>
            <p:cNvSpPr txBox="1"/>
            <p:nvPr/>
          </p:nvSpPr>
          <p:spPr>
            <a:xfrm>
              <a:off x="0" y="-47625"/>
              <a:ext cx="1104621" cy="2752784"/>
            </a:xfrm>
            <a:prstGeom prst="rect">
              <a:avLst/>
            </a:prstGeom>
          </p:spPr>
          <p:txBody>
            <a:bodyPr lIns="50800" tIns="50800" rIns="50800" bIns="50800" rtlCol="0" anchor="ctr"/>
            <a:lstStyle/>
            <a:p>
              <a:pPr algn="ctr">
                <a:lnSpc>
                  <a:spcPts val="3693"/>
                </a:lnSpc>
              </a:pPr>
              <a:endParaRPr/>
            </a:p>
          </p:txBody>
        </p:sp>
      </p:grpSp>
      <p:sp>
        <p:nvSpPr>
          <p:cNvPr id="5" name="Freeform 5"/>
          <p:cNvSpPr/>
          <p:nvPr/>
        </p:nvSpPr>
        <p:spPr>
          <a:xfrm>
            <a:off x="1028700" y="9496254"/>
            <a:ext cx="1905000" cy="283369"/>
          </a:xfrm>
          <a:custGeom>
            <a:avLst/>
            <a:gdLst/>
            <a:ahLst/>
            <a:cxnLst/>
            <a:rect l="l" t="t" r="r" b="b"/>
            <a:pathLst>
              <a:path w="1905000" h="283369">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6324600" y="5091627"/>
            <a:ext cx="9902642" cy="4765646"/>
          </a:xfrm>
          <a:custGeom>
            <a:avLst/>
            <a:gdLst/>
            <a:ahLst/>
            <a:cxnLst/>
            <a:rect l="l" t="t" r="r" b="b"/>
            <a:pathLst>
              <a:path w="9902642" h="4765646">
                <a:moveTo>
                  <a:pt x="0" y="0"/>
                </a:moveTo>
                <a:lnTo>
                  <a:pt x="9902642" y="0"/>
                </a:lnTo>
                <a:lnTo>
                  <a:pt x="9902642" y="4765646"/>
                </a:lnTo>
                <a:lnTo>
                  <a:pt x="0" y="4765646"/>
                </a:lnTo>
                <a:lnTo>
                  <a:pt x="0" y="0"/>
                </a:lnTo>
                <a:close/>
              </a:path>
            </a:pathLst>
          </a:custGeom>
          <a:blipFill>
            <a:blip r:embed="rId4"/>
            <a:stretch>
              <a:fillRect/>
            </a:stretch>
          </a:blipFill>
        </p:spPr>
      </p:sp>
      <p:sp>
        <p:nvSpPr>
          <p:cNvPr id="7" name="TextBox 7"/>
          <p:cNvSpPr txBox="1"/>
          <p:nvPr/>
        </p:nvSpPr>
        <p:spPr>
          <a:xfrm>
            <a:off x="1028700" y="110354"/>
            <a:ext cx="9426093" cy="1293767"/>
          </a:xfrm>
          <a:prstGeom prst="rect">
            <a:avLst/>
          </a:prstGeom>
        </p:spPr>
        <p:txBody>
          <a:bodyPr lIns="0" tIns="0" rIns="0" bIns="0" rtlCol="0" anchor="t">
            <a:spAutoFit/>
          </a:bodyPr>
          <a:lstStyle/>
          <a:p>
            <a:pPr marL="0" lvl="0" indent="0" algn="l">
              <a:lnSpc>
                <a:spcPts val="10589"/>
              </a:lnSpc>
              <a:spcBef>
                <a:spcPct val="0"/>
              </a:spcBef>
            </a:pPr>
            <a:r>
              <a:rPr lang="en-US" sz="7564" b="1" i="1">
                <a:solidFill>
                  <a:srgbClr val="0F4662"/>
                </a:solidFill>
                <a:latin typeface="Cormorant Garamond Bold Italics"/>
                <a:ea typeface="Cormorant Garamond Bold Italics"/>
                <a:cs typeface="Cormorant Garamond Bold Italics"/>
                <a:sym typeface="Cormorant Garamond Bold Italics"/>
              </a:rPr>
              <a:t>Overview</a:t>
            </a:r>
          </a:p>
        </p:txBody>
      </p:sp>
      <p:sp>
        <p:nvSpPr>
          <p:cNvPr id="8" name="TextBox 8"/>
          <p:cNvSpPr txBox="1"/>
          <p:nvPr/>
        </p:nvSpPr>
        <p:spPr>
          <a:xfrm>
            <a:off x="1676400" y="1295549"/>
            <a:ext cx="12222155" cy="4154638"/>
          </a:xfrm>
          <a:prstGeom prst="rect">
            <a:avLst/>
          </a:prstGeom>
        </p:spPr>
        <p:txBody>
          <a:bodyPr lIns="0" tIns="0" rIns="0" bIns="0" rtlCol="0" anchor="t">
            <a:spAutoFit/>
          </a:bodyPr>
          <a:lstStyle/>
          <a:p>
            <a:pPr marL="0" lvl="0" indent="0" algn="just">
              <a:lnSpc>
                <a:spcPts val="4729"/>
              </a:lnSpc>
            </a:pPr>
            <a:r>
              <a:rPr lang="en-US" sz="2781" dirty="0">
                <a:solidFill>
                  <a:srgbClr val="0F4662"/>
                </a:solidFill>
                <a:latin typeface="Quicksand"/>
                <a:ea typeface="Quicksand"/>
                <a:cs typeface="Quicksand"/>
                <a:sym typeface="Quicksand"/>
              </a:rPr>
              <a:t>Air Doodle is a gesture-based system that allows users to </a:t>
            </a:r>
            <a:r>
              <a:rPr lang="en-US" sz="2781" b="1" dirty="0">
                <a:solidFill>
                  <a:srgbClr val="0F4662"/>
                </a:solidFill>
                <a:latin typeface="Quicksand Bold"/>
                <a:ea typeface="Quicksand Bold"/>
                <a:cs typeface="Quicksand Bold"/>
                <a:sym typeface="Quicksand Bold"/>
              </a:rPr>
              <a:t>write and draw in midair</a:t>
            </a:r>
            <a:r>
              <a:rPr lang="en-US" sz="2781" dirty="0">
                <a:solidFill>
                  <a:srgbClr val="0F4662"/>
                </a:solidFill>
                <a:latin typeface="Quicksand"/>
                <a:ea typeface="Quicksand"/>
                <a:cs typeface="Quicksand"/>
                <a:sym typeface="Quicksand"/>
              </a:rPr>
              <a:t> using hand movements, eliminating the need for physical tools. The system employs computer vision and machine learning to track hand gestures through a webcam, mapping motion paths onto a digital canvas. It enhances human-computer interaction by providing a contactless, intuitive, and interactive experience, useful in fields like education, creative design, and accessibility.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6820512" y="15849"/>
            <a:ext cx="4194107" cy="10271151"/>
            <a:chOff x="0" y="0"/>
            <a:chExt cx="1104621" cy="2705159"/>
          </a:xfrm>
        </p:grpSpPr>
        <p:sp>
          <p:nvSpPr>
            <p:cNvPr id="3" name="Freeform 3"/>
            <p:cNvSpPr/>
            <p:nvPr/>
          </p:nvSpPr>
          <p:spPr>
            <a:xfrm>
              <a:off x="0" y="0"/>
              <a:ext cx="1104621" cy="2705159"/>
            </a:xfrm>
            <a:custGeom>
              <a:avLst/>
              <a:gdLst/>
              <a:ahLst/>
              <a:cxnLst/>
              <a:rect l="l" t="t" r="r" b="b"/>
              <a:pathLst>
                <a:path w="1104621" h="2705159">
                  <a:moveTo>
                    <a:pt x="0" y="0"/>
                  </a:moveTo>
                  <a:lnTo>
                    <a:pt x="1104621" y="0"/>
                  </a:lnTo>
                  <a:lnTo>
                    <a:pt x="1104621" y="2705159"/>
                  </a:lnTo>
                  <a:lnTo>
                    <a:pt x="0" y="2705159"/>
                  </a:lnTo>
                  <a:close/>
                </a:path>
              </a:pathLst>
            </a:custGeom>
            <a:solidFill>
              <a:srgbClr val="7994A0"/>
            </a:solidFill>
          </p:spPr>
        </p:sp>
        <p:sp>
          <p:nvSpPr>
            <p:cNvPr id="4" name="TextBox 4"/>
            <p:cNvSpPr txBox="1"/>
            <p:nvPr/>
          </p:nvSpPr>
          <p:spPr>
            <a:xfrm>
              <a:off x="0" y="-47625"/>
              <a:ext cx="1104621" cy="2752784"/>
            </a:xfrm>
            <a:prstGeom prst="rect">
              <a:avLst/>
            </a:prstGeom>
          </p:spPr>
          <p:txBody>
            <a:bodyPr lIns="50800" tIns="50800" rIns="50800" bIns="50800" rtlCol="0" anchor="ctr"/>
            <a:lstStyle/>
            <a:p>
              <a:pPr algn="ctr">
                <a:lnSpc>
                  <a:spcPts val="3693"/>
                </a:lnSpc>
              </a:pPr>
              <a:endParaRPr/>
            </a:p>
          </p:txBody>
        </p:sp>
      </p:grpSp>
      <p:sp>
        <p:nvSpPr>
          <p:cNvPr id="5" name="Freeform 5"/>
          <p:cNvSpPr/>
          <p:nvPr/>
        </p:nvSpPr>
        <p:spPr>
          <a:xfrm>
            <a:off x="1028700" y="9637938"/>
            <a:ext cx="1905000" cy="283369"/>
          </a:xfrm>
          <a:custGeom>
            <a:avLst/>
            <a:gdLst/>
            <a:ahLst/>
            <a:cxnLst/>
            <a:rect l="l" t="t" r="r" b="b"/>
            <a:pathLst>
              <a:path w="1905000" h="283369">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1028700" y="580659"/>
            <a:ext cx="9426093" cy="1218202"/>
          </a:xfrm>
          <a:prstGeom prst="rect">
            <a:avLst/>
          </a:prstGeom>
        </p:spPr>
        <p:txBody>
          <a:bodyPr lIns="0" tIns="0" rIns="0" bIns="0" rtlCol="0" anchor="t">
            <a:spAutoFit/>
          </a:bodyPr>
          <a:lstStyle/>
          <a:p>
            <a:pPr marL="0" lvl="0" indent="0" algn="l">
              <a:lnSpc>
                <a:spcPts val="10029"/>
              </a:lnSpc>
              <a:spcBef>
                <a:spcPct val="0"/>
              </a:spcBef>
            </a:pPr>
            <a:r>
              <a:rPr lang="en-US" sz="7164" b="1" i="1">
                <a:solidFill>
                  <a:srgbClr val="0F4662"/>
                </a:solidFill>
                <a:latin typeface="Cormorant Garamond Bold Italics"/>
                <a:ea typeface="Cormorant Garamond Bold Italics"/>
                <a:cs typeface="Cormorant Garamond Bold Italics"/>
                <a:sym typeface="Cormorant Garamond Bold Italics"/>
              </a:rPr>
              <a:t>Key Features</a:t>
            </a:r>
          </a:p>
        </p:txBody>
      </p:sp>
      <p:sp>
        <p:nvSpPr>
          <p:cNvPr id="7" name="TextBox 7"/>
          <p:cNvSpPr txBox="1"/>
          <p:nvPr/>
        </p:nvSpPr>
        <p:spPr>
          <a:xfrm>
            <a:off x="1028700" y="2179085"/>
            <a:ext cx="14191526" cy="7644365"/>
          </a:xfrm>
          <a:prstGeom prst="rect">
            <a:avLst/>
          </a:prstGeom>
        </p:spPr>
        <p:txBody>
          <a:bodyPr lIns="0" tIns="0" rIns="0" bIns="0" rtlCol="0" anchor="t">
            <a:spAutoFit/>
          </a:bodyPr>
          <a:lstStyle/>
          <a:p>
            <a:pPr algn="l">
              <a:lnSpc>
                <a:spcPts val="4655"/>
              </a:lnSpc>
            </a:pPr>
            <a:r>
              <a:rPr lang="en-US" sz="2738" b="1">
                <a:solidFill>
                  <a:srgbClr val="0F4662"/>
                </a:solidFill>
                <a:latin typeface="Quicksand Bold"/>
                <a:ea typeface="Quicksand Bold"/>
                <a:cs typeface="Quicksand Bold"/>
                <a:sym typeface="Quicksand Bold"/>
              </a:rPr>
              <a:t>Gesture-Based Drawing:</a:t>
            </a:r>
            <a:r>
              <a:rPr lang="en-US" sz="2738">
                <a:solidFill>
                  <a:srgbClr val="0F4662"/>
                </a:solidFill>
                <a:latin typeface="Quicksand"/>
                <a:ea typeface="Quicksand"/>
                <a:cs typeface="Quicksand"/>
                <a:sym typeface="Quicksand"/>
              </a:rPr>
              <a:t> Enables users to create digital drawings and text using hand movements.</a:t>
            </a:r>
          </a:p>
          <a:p>
            <a:pPr algn="l">
              <a:lnSpc>
                <a:spcPts val="4655"/>
              </a:lnSpc>
            </a:pPr>
            <a:r>
              <a:rPr lang="en-US" sz="2738" b="1">
                <a:solidFill>
                  <a:srgbClr val="0F4662"/>
                </a:solidFill>
                <a:latin typeface="Quicksand Bold"/>
                <a:ea typeface="Quicksand Bold"/>
                <a:cs typeface="Quicksand Bold"/>
                <a:sym typeface="Quicksand Bold"/>
              </a:rPr>
              <a:t>Real-Time Hand Tracking:</a:t>
            </a:r>
            <a:r>
              <a:rPr lang="en-US" sz="2738">
                <a:solidFill>
                  <a:srgbClr val="0F4662"/>
                </a:solidFill>
                <a:latin typeface="Quicksand"/>
                <a:ea typeface="Quicksand"/>
                <a:cs typeface="Quicksand"/>
                <a:sym typeface="Quicksand"/>
              </a:rPr>
              <a:t> Uses hand landmark detection to map finger motions accurately.</a:t>
            </a:r>
          </a:p>
          <a:p>
            <a:pPr algn="l">
              <a:lnSpc>
                <a:spcPts val="4655"/>
              </a:lnSpc>
            </a:pPr>
            <a:r>
              <a:rPr lang="en-US" sz="2738" b="1">
                <a:solidFill>
                  <a:srgbClr val="0F4662"/>
                </a:solidFill>
                <a:latin typeface="Quicksand Bold"/>
                <a:ea typeface="Quicksand Bold"/>
                <a:cs typeface="Quicksand Bold"/>
                <a:sym typeface="Quicksand Bold"/>
              </a:rPr>
              <a:t>Text Extraction:  </a:t>
            </a:r>
            <a:r>
              <a:rPr lang="en-US" sz="2738">
                <a:solidFill>
                  <a:srgbClr val="0F4662"/>
                </a:solidFill>
                <a:latin typeface="Quicksand"/>
                <a:ea typeface="Quicksand"/>
                <a:cs typeface="Quicksand"/>
                <a:sym typeface="Quicksand"/>
              </a:rPr>
              <a:t>Extracts text from the doodle using OCR.</a:t>
            </a:r>
          </a:p>
          <a:p>
            <a:pPr algn="l">
              <a:lnSpc>
                <a:spcPts val="4655"/>
              </a:lnSpc>
            </a:pPr>
            <a:r>
              <a:rPr lang="en-US" sz="2738" b="1">
                <a:solidFill>
                  <a:srgbClr val="0F4662"/>
                </a:solidFill>
                <a:latin typeface="Quicksand Bold"/>
                <a:ea typeface="Quicksand Bold"/>
                <a:cs typeface="Quicksand Bold"/>
                <a:sym typeface="Quicksand Bold"/>
              </a:rPr>
              <a:t>Object Detection: </a:t>
            </a:r>
            <a:r>
              <a:rPr lang="en-US" sz="2738">
                <a:solidFill>
                  <a:srgbClr val="0F4662"/>
                </a:solidFill>
                <a:latin typeface="Quicksand"/>
                <a:ea typeface="Quicksand"/>
                <a:cs typeface="Quicksand"/>
                <a:sym typeface="Quicksand"/>
              </a:rPr>
              <a:t>Extracts and recognizes objects from the doodle.</a:t>
            </a:r>
          </a:p>
          <a:p>
            <a:pPr algn="l">
              <a:lnSpc>
                <a:spcPts val="4655"/>
              </a:lnSpc>
            </a:pPr>
            <a:r>
              <a:rPr lang="en-US" sz="2738" b="1">
                <a:solidFill>
                  <a:srgbClr val="0F4662"/>
                </a:solidFill>
                <a:latin typeface="Quicksand Bold"/>
                <a:ea typeface="Quicksand Bold"/>
                <a:cs typeface="Quicksand Bold"/>
                <a:sym typeface="Quicksand Bold"/>
              </a:rPr>
              <a:t>Touchless Interaction:</a:t>
            </a:r>
            <a:r>
              <a:rPr lang="en-US" sz="2738">
                <a:solidFill>
                  <a:srgbClr val="0F4662"/>
                </a:solidFill>
                <a:latin typeface="Quicksand"/>
                <a:ea typeface="Quicksand"/>
                <a:cs typeface="Quicksand"/>
                <a:sym typeface="Quicksand"/>
              </a:rPr>
              <a:t> Eliminates the need for physical input devices, enhancing accessibility.</a:t>
            </a:r>
          </a:p>
          <a:p>
            <a:pPr algn="l">
              <a:lnSpc>
                <a:spcPts val="4655"/>
              </a:lnSpc>
            </a:pPr>
            <a:r>
              <a:rPr lang="en-US" sz="2738" b="1">
                <a:solidFill>
                  <a:srgbClr val="0F4662"/>
                </a:solidFill>
                <a:latin typeface="Quicksand Bold"/>
                <a:ea typeface="Quicksand Bold"/>
                <a:cs typeface="Quicksand Bold"/>
                <a:sym typeface="Quicksand Bold"/>
              </a:rPr>
              <a:t>Applications:</a:t>
            </a:r>
            <a:r>
              <a:rPr lang="en-US" sz="2738">
                <a:solidFill>
                  <a:srgbClr val="0F4662"/>
                </a:solidFill>
                <a:latin typeface="Quicksand"/>
                <a:ea typeface="Quicksand"/>
                <a:cs typeface="Quicksand"/>
                <a:sym typeface="Quicksand"/>
              </a:rPr>
              <a:t> Useful in virtual classrooms, digital art tools, smart environments, and assistive technology.</a:t>
            </a:r>
          </a:p>
          <a:p>
            <a:pPr algn="l">
              <a:lnSpc>
                <a:spcPts val="4655"/>
              </a:lnSpc>
            </a:pPr>
            <a:r>
              <a:rPr lang="en-US" sz="2738" b="1">
                <a:solidFill>
                  <a:srgbClr val="0F4662"/>
                </a:solidFill>
                <a:latin typeface="Quicksand Bold"/>
                <a:ea typeface="Quicksand Bold"/>
                <a:cs typeface="Quicksand Bold"/>
                <a:sym typeface="Quicksand Bold"/>
              </a:rPr>
              <a:t>Future Scope:</a:t>
            </a:r>
            <a:r>
              <a:rPr lang="en-US" sz="2738">
                <a:solidFill>
                  <a:srgbClr val="0F4662"/>
                </a:solidFill>
                <a:latin typeface="Quicksand"/>
                <a:ea typeface="Quicksand"/>
                <a:cs typeface="Quicksand"/>
                <a:sym typeface="Quicksand"/>
              </a:rPr>
              <a:t> Can be expanded to support multi-hand input, gesture-based commands, and advanced shape recognition.</a:t>
            </a:r>
          </a:p>
          <a:p>
            <a:pPr algn="l">
              <a:lnSpc>
                <a:spcPts val="4749"/>
              </a:lnSpc>
            </a:pPr>
            <a:endParaRPr lang="en-US" sz="2738">
              <a:solidFill>
                <a:srgbClr val="0F4662"/>
              </a:solidFill>
              <a:latin typeface="Quicksand"/>
              <a:ea typeface="Quicksand"/>
              <a:cs typeface="Quicksand"/>
              <a:sym typeface="Quicksan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826435" y="580659"/>
            <a:ext cx="14072064" cy="1226821"/>
          </a:xfrm>
          <a:prstGeom prst="rect">
            <a:avLst/>
          </a:prstGeom>
        </p:spPr>
        <p:txBody>
          <a:bodyPr lIns="0" tIns="0" rIns="0" bIns="0" rtlCol="0" anchor="t">
            <a:spAutoFit/>
          </a:bodyPr>
          <a:lstStyle/>
          <a:p>
            <a:pPr marL="0" lvl="0" indent="0" algn="l">
              <a:lnSpc>
                <a:spcPts val="10079"/>
              </a:lnSpc>
              <a:spcBef>
                <a:spcPct val="0"/>
              </a:spcBef>
            </a:pPr>
            <a:r>
              <a:rPr lang="en-US" sz="7199" b="1" i="1">
                <a:solidFill>
                  <a:srgbClr val="0F4662"/>
                </a:solidFill>
                <a:latin typeface="Cormorant Garamond Bold Italics"/>
                <a:ea typeface="Cormorant Garamond Bold Italics"/>
                <a:cs typeface="Cormorant Garamond Bold Italics"/>
                <a:sym typeface="Cormorant Garamond Bold Italics"/>
              </a:rPr>
              <a:t>Technologies used</a:t>
            </a:r>
          </a:p>
        </p:txBody>
      </p:sp>
      <p:sp>
        <p:nvSpPr>
          <p:cNvPr id="3" name="Freeform 3"/>
          <p:cNvSpPr/>
          <p:nvPr/>
        </p:nvSpPr>
        <p:spPr>
          <a:xfrm>
            <a:off x="1024384" y="9529723"/>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826435" y="2280035"/>
            <a:ext cx="16635130" cy="7499588"/>
          </a:xfrm>
          <a:prstGeom prst="rect">
            <a:avLst/>
          </a:prstGeom>
        </p:spPr>
        <p:txBody>
          <a:bodyPr lIns="0" tIns="0" rIns="0" bIns="0" rtlCol="0" anchor="t">
            <a:spAutoFit/>
          </a:bodyPr>
          <a:lstStyle/>
          <a:p>
            <a:pPr algn="l">
              <a:lnSpc>
                <a:spcPts val="5463"/>
              </a:lnSpc>
            </a:pPr>
            <a:r>
              <a:rPr lang="en-US" sz="3213" b="1">
                <a:solidFill>
                  <a:srgbClr val="0F4662"/>
                </a:solidFill>
                <a:latin typeface="Quicksand Bold"/>
                <a:ea typeface="Quicksand Bold"/>
                <a:cs typeface="Quicksand Bold"/>
                <a:sym typeface="Quicksand Bold"/>
              </a:rPr>
              <a:t>OpenCV – </a:t>
            </a:r>
            <a:r>
              <a:rPr lang="en-US" sz="3213">
                <a:solidFill>
                  <a:srgbClr val="0F4662"/>
                </a:solidFill>
                <a:latin typeface="Quicksand"/>
                <a:ea typeface="Quicksand"/>
                <a:cs typeface="Quicksand"/>
                <a:sym typeface="Quicksand"/>
              </a:rPr>
              <a:t>For real-time hand tracking and gesture detection.</a:t>
            </a:r>
          </a:p>
          <a:p>
            <a:pPr algn="l">
              <a:lnSpc>
                <a:spcPts val="5463"/>
              </a:lnSpc>
            </a:pPr>
            <a:r>
              <a:rPr lang="en-US" sz="3213" b="1">
                <a:solidFill>
                  <a:srgbClr val="0F4662"/>
                </a:solidFill>
                <a:latin typeface="Quicksand Bold"/>
                <a:ea typeface="Quicksand Bold"/>
                <a:cs typeface="Quicksand Bold"/>
                <a:sym typeface="Quicksand Bold"/>
              </a:rPr>
              <a:t>MediaPipe – </a:t>
            </a:r>
            <a:r>
              <a:rPr lang="en-US" sz="3213">
                <a:solidFill>
                  <a:srgbClr val="0F4662"/>
                </a:solidFill>
                <a:latin typeface="Quicksand"/>
                <a:ea typeface="Quicksand"/>
                <a:cs typeface="Quicksand"/>
                <a:sym typeface="Quicksand"/>
              </a:rPr>
              <a:t>Accurate hand landmark detection for air writing.</a:t>
            </a:r>
          </a:p>
          <a:p>
            <a:pPr algn="l">
              <a:lnSpc>
                <a:spcPts val="5463"/>
              </a:lnSpc>
            </a:pPr>
            <a:r>
              <a:rPr lang="en-US" sz="3213" b="1">
                <a:solidFill>
                  <a:srgbClr val="0F4662"/>
                </a:solidFill>
                <a:latin typeface="Quicksand Bold"/>
                <a:ea typeface="Quicksand Bold"/>
                <a:cs typeface="Quicksand Bold"/>
                <a:sym typeface="Quicksand Bold"/>
              </a:rPr>
              <a:t>Google Cloud Vision API – </a:t>
            </a:r>
            <a:r>
              <a:rPr lang="en-US" sz="3213">
                <a:solidFill>
                  <a:srgbClr val="0F4662"/>
                </a:solidFill>
                <a:latin typeface="Quicksand"/>
                <a:ea typeface="Quicksand"/>
                <a:cs typeface="Quicksand"/>
                <a:sym typeface="Quicksand"/>
              </a:rPr>
              <a:t>Extracts text from doodles using OCR.</a:t>
            </a:r>
          </a:p>
          <a:p>
            <a:pPr algn="l">
              <a:lnSpc>
                <a:spcPts val="5463"/>
              </a:lnSpc>
            </a:pPr>
            <a:r>
              <a:rPr lang="en-US" sz="3213" b="1">
                <a:solidFill>
                  <a:srgbClr val="0F4662"/>
                </a:solidFill>
                <a:latin typeface="Quicksand Bold"/>
                <a:ea typeface="Quicksand Bold"/>
                <a:cs typeface="Quicksand Bold"/>
                <a:sym typeface="Quicksand Bold"/>
              </a:rPr>
              <a:t>CNN Model – </a:t>
            </a:r>
            <a:r>
              <a:rPr lang="en-US" sz="3213">
                <a:solidFill>
                  <a:srgbClr val="0F4662"/>
                </a:solidFill>
                <a:latin typeface="Quicksand"/>
                <a:ea typeface="Quicksand"/>
                <a:cs typeface="Quicksand"/>
                <a:sym typeface="Quicksand"/>
              </a:rPr>
              <a:t>Detects and classifies doodled objects.</a:t>
            </a:r>
          </a:p>
          <a:p>
            <a:pPr algn="l">
              <a:lnSpc>
                <a:spcPts val="5463"/>
              </a:lnSpc>
            </a:pPr>
            <a:r>
              <a:rPr lang="en-US" sz="3213" b="1">
                <a:solidFill>
                  <a:srgbClr val="0F4662"/>
                </a:solidFill>
                <a:latin typeface="Quicksand Bold"/>
                <a:ea typeface="Quicksand Bold"/>
                <a:cs typeface="Quicksand Bold"/>
                <a:sym typeface="Quicksand Bold"/>
              </a:rPr>
              <a:t>YOLO Model –</a:t>
            </a:r>
            <a:r>
              <a:rPr lang="en-US" sz="3213">
                <a:solidFill>
                  <a:srgbClr val="0F4662"/>
                </a:solidFill>
                <a:latin typeface="Quicksand"/>
                <a:ea typeface="Quicksand"/>
                <a:cs typeface="Quicksand"/>
                <a:sym typeface="Quicksand"/>
              </a:rPr>
              <a:t> Fast and accurate object detection for recognizing gestures and hand positions.</a:t>
            </a:r>
          </a:p>
          <a:p>
            <a:pPr algn="l">
              <a:lnSpc>
                <a:spcPts val="5463"/>
              </a:lnSpc>
            </a:pPr>
            <a:r>
              <a:rPr lang="en-US" sz="3213" b="1">
                <a:solidFill>
                  <a:srgbClr val="0F4662"/>
                </a:solidFill>
                <a:latin typeface="Quicksand Bold"/>
                <a:ea typeface="Quicksand Bold"/>
                <a:cs typeface="Quicksand Bold"/>
                <a:sym typeface="Quicksand Bold"/>
              </a:rPr>
              <a:t>NumPy &amp; Matplotlib – </a:t>
            </a:r>
            <a:r>
              <a:rPr lang="en-US" sz="3213">
                <a:solidFill>
                  <a:srgbClr val="0F4662"/>
                </a:solidFill>
                <a:latin typeface="Quicksand"/>
                <a:ea typeface="Quicksand"/>
                <a:cs typeface="Quicksand"/>
                <a:sym typeface="Quicksand"/>
              </a:rPr>
              <a:t>For handling numerical operations and visualizes traced movements.</a:t>
            </a:r>
          </a:p>
          <a:p>
            <a:pPr algn="l">
              <a:lnSpc>
                <a:spcPts val="5463"/>
              </a:lnSpc>
            </a:pPr>
            <a:r>
              <a:rPr lang="en-US" sz="3213" b="1">
                <a:solidFill>
                  <a:srgbClr val="0F4662"/>
                </a:solidFill>
                <a:latin typeface="Quicksand Bold"/>
                <a:ea typeface="Quicksand Bold"/>
                <a:cs typeface="Quicksand Bold"/>
                <a:sym typeface="Quicksand Bold"/>
              </a:rPr>
              <a:t>Flask / FastAPI – </a:t>
            </a:r>
            <a:r>
              <a:rPr lang="en-US" sz="3213">
                <a:solidFill>
                  <a:srgbClr val="0F4662"/>
                </a:solidFill>
                <a:latin typeface="Quicksand"/>
                <a:ea typeface="Quicksand"/>
                <a:cs typeface="Quicksand"/>
                <a:sym typeface="Quicksand"/>
              </a:rPr>
              <a:t>Backend API for processing and returning results.</a:t>
            </a:r>
          </a:p>
          <a:p>
            <a:pPr algn="l">
              <a:lnSpc>
                <a:spcPts val="5463"/>
              </a:lnSpc>
            </a:pPr>
            <a:r>
              <a:rPr lang="en-US" sz="3213" b="1">
                <a:solidFill>
                  <a:srgbClr val="0F4662"/>
                </a:solidFill>
                <a:latin typeface="Quicksand Bold"/>
                <a:ea typeface="Quicksand Bold"/>
                <a:cs typeface="Quicksand Bold"/>
                <a:sym typeface="Quicksand Bold"/>
              </a:rPr>
              <a:t>JavaScript – </a:t>
            </a:r>
            <a:r>
              <a:rPr lang="en-US" sz="3213">
                <a:solidFill>
                  <a:srgbClr val="0F4662"/>
                </a:solidFill>
                <a:latin typeface="Quicksand"/>
                <a:ea typeface="Quicksand"/>
                <a:cs typeface="Quicksand"/>
                <a:sym typeface="Quicksand"/>
              </a:rPr>
              <a:t>Renders real-time doodles and recognized objects on UI.</a:t>
            </a:r>
          </a:p>
          <a:p>
            <a:pPr algn="l">
              <a:lnSpc>
                <a:spcPts val="5573"/>
              </a:lnSpc>
            </a:pPr>
            <a:endParaRPr lang="en-US" sz="3213">
              <a:solidFill>
                <a:srgbClr val="0F4662"/>
              </a:solidFill>
              <a:latin typeface="Quicksand"/>
              <a:ea typeface="Quicksand"/>
              <a:cs typeface="Quicksand"/>
              <a:sym typeface="Quicksand"/>
            </a:endParaRPr>
          </a:p>
        </p:txBody>
      </p:sp>
      <p:grpSp>
        <p:nvGrpSpPr>
          <p:cNvPr id="5" name="Group 5"/>
          <p:cNvGrpSpPr/>
          <p:nvPr/>
        </p:nvGrpSpPr>
        <p:grpSpPr>
          <a:xfrm>
            <a:off x="17259300" y="0"/>
            <a:ext cx="4194107" cy="10271151"/>
            <a:chOff x="0" y="0"/>
            <a:chExt cx="1104621" cy="2705159"/>
          </a:xfrm>
        </p:grpSpPr>
        <p:sp>
          <p:nvSpPr>
            <p:cNvPr id="6" name="Freeform 6"/>
            <p:cNvSpPr/>
            <p:nvPr/>
          </p:nvSpPr>
          <p:spPr>
            <a:xfrm>
              <a:off x="0" y="0"/>
              <a:ext cx="1104621" cy="2705159"/>
            </a:xfrm>
            <a:custGeom>
              <a:avLst/>
              <a:gdLst/>
              <a:ahLst/>
              <a:cxnLst/>
              <a:rect l="l" t="t" r="r" b="b"/>
              <a:pathLst>
                <a:path w="1104621" h="2705159">
                  <a:moveTo>
                    <a:pt x="0" y="0"/>
                  </a:moveTo>
                  <a:lnTo>
                    <a:pt x="1104621" y="0"/>
                  </a:lnTo>
                  <a:lnTo>
                    <a:pt x="1104621" y="2705159"/>
                  </a:lnTo>
                  <a:lnTo>
                    <a:pt x="0" y="2705159"/>
                  </a:lnTo>
                  <a:close/>
                </a:path>
              </a:pathLst>
            </a:custGeom>
            <a:solidFill>
              <a:srgbClr val="7994A0"/>
            </a:solidFill>
          </p:spPr>
        </p:sp>
        <p:sp>
          <p:nvSpPr>
            <p:cNvPr id="7" name="TextBox 7"/>
            <p:cNvSpPr txBox="1"/>
            <p:nvPr/>
          </p:nvSpPr>
          <p:spPr>
            <a:xfrm>
              <a:off x="0" y="-47625"/>
              <a:ext cx="1104621" cy="2752784"/>
            </a:xfrm>
            <a:prstGeom prst="rect">
              <a:avLst/>
            </a:prstGeom>
          </p:spPr>
          <p:txBody>
            <a:bodyPr lIns="50800" tIns="50800" rIns="50800" bIns="50800" rtlCol="0" anchor="ctr"/>
            <a:lstStyle/>
            <a:p>
              <a:pPr algn="ctr">
                <a:lnSpc>
                  <a:spcPts val="3693"/>
                </a:lnSpc>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28700" y="580659"/>
            <a:ext cx="8115300" cy="1226821"/>
          </a:xfrm>
          <a:prstGeom prst="rect">
            <a:avLst/>
          </a:prstGeom>
        </p:spPr>
        <p:txBody>
          <a:bodyPr lIns="0" tIns="0" rIns="0" bIns="0" rtlCol="0" anchor="t">
            <a:spAutoFit/>
          </a:bodyPr>
          <a:lstStyle/>
          <a:p>
            <a:pPr marL="0" lvl="0" indent="0" algn="l">
              <a:lnSpc>
                <a:spcPts val="10079"/>
              </a:lnSpc>
              <a:spcBef>
                <a:spcPct val="0"/>
              </a:spcBef>
            </a:pPr>
            <a:r>
              <a:rPr lang="en-US" sz="7199" b="1" i="1">
                <a:solidFill>
                  <a:srgbClr val="0F4662"/>
                </a:solidFill>
                <a:latin typeface="Cormorant Garamond Bold Italics"/>
                <a:ea typeface="Cormorant Garamond Bold Italics"/>
                <a:cs typeface="Cormorant Garamond Bold Italics"/>
                <a:sym typeface="Cormorant Garamond Bold Italics"/>
              </a:rPr>
              <a:t>Problem Statement</a:t>
            </a:r>
          </a:p>
        </p:txBody>
      </p:sp>
      <p:sp>
        <p:nvSpPr>
          <p:cNvPr id="3" name="TextBox 3"/>
          <p:cNvSpPr txBox="1"/>
          <p:nvPr/>
        </p:nvSpPr>
        <p:spPr>
          <a:xfrm>
            <a:off x="1028700" y="1937410"/>
            <a:ext cx="16230600" cy="2780577"/>
          </a:xfrm>
          <a:prstGeom prst="rect">
            <a:avLst/>
          </a:prstGeom>
        </p:spPr>
        <p:txBody>
          <a:bodyPr lIns="0" tIns="0" rIns="0" bIns="0" rtlCol="0" anchor="t">
            <a:spAutoFit/>
          </a:bodyPr>
          <a:lstStyle/>
          <a:p>
            <a:pPr marL="0" lvl="0" indent="0" algn="l">
              <a:lnSpc>
                <a:spcPts val="5605"/>
              </a:lnSpc>
            </a:pPr>
            <a:r>
              <a:rPr lang="en-US" sz="3297">
                <a:solidFill>
                  <a:srgbClr val="0F4662"/>
                </a:solidFill>
                <a:latin typeface="Quicksand"/>
                <a:ea typeface="Quicksand"/>
                <a:cs typeface="Quicksand"/>
                <a:sym typeface="Quicksand"/>
              </a:rPr>
              <a:t>Traditional writing requires physical surfaces, limiting flexibility. This project enables air writing and doodling using hand gestures, eliminating physical contact. The challenge is to accurately track hand movements, recognize text and objects, and process them in real-time.</a:t>
            </a:r>
          </a:p>
        </p:txBody>
      </p:sp>
      <p:sp>
        <p:nvSpPr>
          <p:cNvPr id="4" name="TextBox 4"/>
          <p:cNvSpPr txBox="1"/>
          <p:nvPr/>
        </p:nvSpPr>
        <p:spPr>
          <a:xfrm>
            <a:off x="1028700" y="4941424"/>
            <a:ext cx="16230600" cy="4637801"/>
          </a:xfrm>
          <a:prstGeom prst="rect">
            <a:avLst/>
          </a:prstGeom>
        </p:spPr>
        <p:txBody>
          <a:bodyPr lIns="0" tIns="0" rIns="0" bIns="0" rtlCol="0" anchor="t">
            <a:spAutoFit/>
          </a:bodyPr>
          <a:lstStyle/>
          <a:p>
            <a:pPr algn="l">
              <a:lnSpc>
                <a:spcPts val="5324"/>
              </a:lnSpc>
            </a:pPr>
            <a:r>
              <a:rPr lang="en-US" sz="3132" b="1">
                <a:solidFill>
                  <a:srgbClr val="0F4662"/>
                </a:solidFill>
                <a:latin typeface="Quicksand Bold"/>
                <a:ea typeface="Quicksand Bold"/>
                <a:cs typeface="Quicksand Bold"/>
                <a:sym typeface="Quicksand Bold"/>
              </a:rPr>
              <a:t>Hand tracking accuracy – </a:t>
            </a:r>
            <a:r>
              <a:rPr lang="en-US" sz="3132">
                <a:solidFill>
                  <a:srgbClr val="0F4662"/>
                </a:solidFill>
                <a:latin typeface="Quicksand"/>
                <a:ea typeface="Quicksand"/>
                <a:cs typeface="Quicksand"/>
                <a:sym typeface="Quicksand"/>
              </a:rPr>
              <a:t>Ensuring precise fingertip detection for smooth writing.</a:t>
            </a:r>
          </a:p>
          <a:p>
            <a:pPr algn="l">
              <a:lnSpc>
                <a:spcPts val="5324"/>
              </a:lnSpc>
            </a:pPr>
            <a:r>
              <a:rPr lang="en-US" sz="3132" b="1">
                <a:solidFill>
                  <a:srgbClr val="0F4662"/>
                </a:solidFill>
                <a:latin typeface="Quicksand Bold"/>
                <a:ea typeface="Quicksand Bold"/>
                <a:cs typeface="Quicksand Bold"/>
                <a:sym typeface="Quicksand Bold"/>
              </a:rPr>
              <a:t>Real-time processing – </a:t>
            </a:r>
            <a:r>
              <a:rPr lang="en-US" sz="3132">
                <a:solidFill>
                  <a:srgbClr val="0F4662"/>
                </a:solidFill>
                <a:latin typeface="Quicksand"/>
                <a:ea typeface="Quicksand"/>
                <a:cs typeface="Quicksand"/>
                <a:sym typeface="Quicksand"/>
              </a:rPr>
              <a:t>Maintaining low latency for a seamless experience.</a:t>
            </a:r>
          </a:p>
          <a:p>
            <a:pPr algn="l">
              <a:lnSpc>
                <a:spcPts val="5324"/>
              </a:lnSpc>
            </a:pPr>
            <a:r>
              <a:rPr lang="en-US" sz="3132" b="1">
                <a:solidFill>
                  <a:srgbClr val="0F4662"/>
                </a:solidFill>
                <a:latin typeface="Quicksand Bold"/>
                <a:ea typeface="Quicksand Bold"/>
                <a:cs typeface="Quicksand Bold"/>
                <a:sym typeface="Quicksand Bold"/>
              </a:rPr>
              <a:t>Character recognition – </a:t>
            </a:r>
            <a:r>
              <a:rPr lang="en-US" sz="3132">
                <a:solidFill>
                  <a:srgbClr val="0F4662"/>
                </a:solidFill>
                <a:latin typeface="Quicksand"/>
                <a:ea typeface="Quicksand"/>
                <a:cs typeface="Quicksand"/>
                <a:sym typeface="Quicksand"/>
              </a:rPr>
              <a:t>Converting freehand air-written text into machine-readable format.</a:t>
            </a:r>
          </a:p>
          <a:p>
            <a:pPr algn="l">
              <a:lnSpc>
                <a:spcPts val="5324"/>
              </a:lnSpc>
            </a:pPr>
            <a:r>
              <a:rPr lang="en-US" sz="3132" b="1">
                <a:solidFill>
                  <a:srgbClr val="0F4662"/>
                </a:solidFill>
                <a:latin typeface="Quicksand Bold"/>
                <a:ea typeface="Quicksand Bold"/>
                <a:cs typeface="Quicksand Bold"/>
                <a:sym typeface="Quicksand Bold"/>
              </a:rPr>
              <a:t>Noise filtering – </a:t>
            </a:r>
            <a:r>
              <a:rPr lang="en-US" sz="3132">
                <a:solidFill>
                  <a:srgbClr val="0F4662"/>
                </a:solidFill>
                <a:latin typeface="Quicksand"/>
                <a:ea typeface="Quicksand"/>
                <a:cs typeface="Quicksand"/>
                <a:sym typeface="Quicksand"/>
              </a:rPr>
              <a:t>Reducing unintended strokes and motion blur.</a:t>
            </a:r>
          </a:p>
          <a:p>
            <a:pPr algn="l">
              <a:lnSpc>
                <a:spcPts val="5324"/>
              </a:lnSpc>
            </a:pPr>
            <a:r>
              <a:rPr lang="en-US" sz="3132" b="1">
                <a:solidFill>
                  <a:srgbClr val="0F4662"/>
                </a:solidFill>
                <a:latin typeface="Quicksand Bold"/>
                <a:ea typeface="Quicksand Bold"/>
                <a:cs typeface="Quicksand Bold"/>
                <a:sym typeface="Quicksand Bold"/>
              </a:rPr>
              <a:t>Multi-modal recognition – </a:t>
            </a:r>
            <a:r>
              <a:rPr lang="en-US" sz="3132">
                <a:solidFill>
                  <a:srgbClr val="0F4662"/>
                </a:solidFill>
                <a:latin typeface="Quicksand"/>
                <a:ea typeface="Quicksand"/>
                <a:cs typeface="Quicksand"/>
                <a:sym typeface="Quicksand"/>
              </a:rPr>
              <a:t>Identifying both text and object sketches.</a:t>
            </a:r>
          </a:p>
          <a:p>
            <a:pPr algn="l">
              <a:lnSpc>
                <a:spcPts val="5432"/>
              </a:lnSpc>
            </a:pPr>
            <a:endParaRPr lang="en-US" sz="3132">
              <a:solidFill>
                <a:srgbClr val="0F4662"/>
              </a:solidFill>
              <a:latin typeface="Quicksand"/>
              <a:ea typeface="Quicksand"/>
              <a:cs typeface="Quicksand"/>
              <a:sym typeface="Quicksand"/>
            </a:endParaRPr>
          </a:p>
        </p:txBody>
      </p:sp>
      <p:grpSp>
        <p:nvGrpSpPr>
          <p:cNvPr id="5" name="Group 5"/>
          <p:cNvGrpSpPr/>
          <p:nvPr/>
        </p:nvGrpSpPr>
        <p:grpSpPr>
          <a:xfrm>
            <a:off x="17405563" y="0"/>
            <a:ext cx="4194107" cy="10271151"/>
            <a:chOff x="0" y="0"/>
            <a:chExt cx="1104621" cy="2705159"/>
          </a:xfrm>
        </p:grpSpPr>
        <p:sp>
          <p:nvSpPr>
            <p:cNvPr id="6" name="Freeform 6"/>
            <p:cNvSpPr/>
            <p:nvPr/>
          </p:nvSpPr>
          <p:spPr>
            <a:xfrm>
              <a:off x="0" y="0"/>
              <a:ext cx="1104621" cy="2705159"/>
            </a:xfrm>
            <a:custGeom>
              <a:avLst/>
              <a:gdLst/>
              <a:ahLst/>
              <a:cxnLst/>
              <a:rect l="l" t="t" r="r" b="b"/>
              <a:pathLst>
                <a:path w="1104621" h="2705159">
                  <a:moveTo>
                    <a:pt x="0" y="0"/>
                  </a:moveTo>
                  <a:lnTo>
                    <a:pt x="1104621" y="0"/>
                  </a:lnTo>
                  <a:lnTo>
                    <a:pt x="1104621" y="2705159"/>
                  </a:lnTo>
                  <a:lnTo>
                    <a:pt x="0" y="2705159"/>
                  </a:lnTo>
                  <a:close/>
                </a:path>
              </a:pathLst>
            </a:custGeom>
            <a:solidFill>
              <a:srgbClr val="7994A0"/>
            </a:solidFill>
          </p:spPr>
        </p:sp>
        <p:sp>
          <p:nvSpPr>
            <p:cNvPr id="7" name="TextBox 7"/>
            <p:cNvSpPr txBox="1"/>
            <p:nvPr/>
          </p:nvSpPr>
          <p:spPr>
            <a:xfrm>
              <a:off x="0" y="-47625"/>
              <a:ext cx="1104621" cy="2752784"/>
            </a:xfrm>
            <a:prstGeom prst="rect">
              <a:avLst/>
            </a:prstGeom>
          </p:spPr>
          <p:txBody>
            <a:bodyPr lIns="50800" tIns="50800" rIns="50800" bIns="50800" rtlCol="0" anchor="ctr"/>
            <a:lstStyle/>
            <a:p>
              <a:pPr algn="ctr">
                <a:lnSpc>
                  <a:spcPts val="3693"/>
                </a:lnSpc>
              </a:pPr>
              <a:endParaRPr/>
            </a:p>
          </p:txBody>
        </p:sp>
      </p:grpSp>
      <p:sp>
        <p:nvSpPr>
          <p:cNvPr id="8" name="Freeform 8"/>
          <p:cNvSpPr/>
          <p:nvPr/>
        </p:nvSpPr>
        <p:spPr>
          <a:xfrm>
            <a:off x="1028700" y="9258300"/>
            <a:ext cx="1905000" cy="283369"/>
          </a:xfrm>
          <a:custGeom>
            <a:avLst/>
            <a:gdLst/>
            <a:ahLst/>
            <a:cxnLst/>
            <a:rect l="l" t="t" r="r" b="b"/>
            <a:pathLst>
              <a:path w="1905000" h="283369">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793195" y="2290371"/>
            <a:ext cx="16701611" cy="5847943"/>
          </a:xfrm>
          <a:custGeom>
            <a:avLst/>
            <a:gdLst/>
            <a:ahLst/>
            <a:cxnLst/>
            <a:rect l="l" t="t" r="r" b="b"/>
            <a:pathLst>
              <a:path w="16701611" h="5847943">
                <a:moveTo>
                  <a:pt x="0" y="0"/>
                </a:moveTo>
                <a:lnTo>
                  <a:pt x="16701610" y="0"/>
                </a:lnTo>
                <a:lnTo>
                  <a:pt x="16701610" y="5847942"/>
                </a:lnTo>
                <a:lnTo>
                  <a:pt x="0" y="5847942"/>
                </a:lnTo>
                <a:lnTo>
                  <a:pt x="0" y="0"/>
                </a:lnTo>
                <a:close/>
              </a:path>
            </a:pathLst>
          </a:custGeom>
          <a:blipFill>
            <a:blip r:embed="rId2"/>
            <a:stretch>
              <a:fillRect b="-60648"/>
            </a:stretch>
          </a:blipFill>
        </p:spPr>
      </p:sp>
      <p:sp>
        <p:nvSpPr>
          <p:cNvPr id="3" name="TextBox 3"/>
          <p:cNvSpPr txBox="1"/>
          <p:nvPr/>
        </p:nvSpPr>
        <p:spPr>
          <a:xfrm>
            <a:off x="1028700" y="580659"/>
            <a:ext cx="8115300" cy="1226821"/>
          </a:xfrm>
          <a:prstGeom prst="rect">
            <a:avLst/>
          </a:prstGeom>
        </p:spPr>
        <p:txBody>
          <a:bodyPr lIns="0" tIns="0" rIns="0" bIns="0" rtlCol="0" anchor="t">
            <a:spAutoFit/>
          </a:bodyPr>
          <a:lstStyle/>
          <a:p>
            <a:pPr marL="0" lvl="0" indent="0" algn="l">
              <a:lnSpc>
                <a:spcPts val="10079"/>
              </a:lnSpc>
              <a:spcBef>
                <a:spcPct val="0"/>
              </a:spcBef>
            </a:pPr>
            <a:r>
              <a:rPr lang="en-US" sz="7199" b="1" i="1">
                <a:solidFill>
                  <a:srgbClr val="0F4662"/>
                </a:solidFill>
                <a:latin typeface="Cormorant Garamond Bold Italics"/>
                <a:ea typeface="Cormorant Garamond Bold Italics"/>
                <a:cs typeface="Cormorant Garamond Bold Italics"/>
                <a:sym typeface="Cormorant Garamond Bold Italics"/>
              </a:rPr>
              <a:t>System Architecture</a:t>
            </a:r>
          </a:p>
        </p:txBody>
      </p:sp>
      <p:sp>
        <p:nvSpPr>
          <p:cNvPr id="4" name="Freeform 4"/>
          <p:cNvSpPr/>
          <p:nvPr/>
        </p:nvSpPr>
        <p:spPr>
          <a:xfrm>
            <a:off x="1028700" y="9258300"/>
            <a:ext cx="1905000" cy="283369"/>
          </a:xfrm>
          <a:custGeom>
            <a:avLst/>
            <a:gdLst/>
            <a:ahLst/>
            <a:cxnLst/>
            <a:rect l="l" t="t" r="r" b="b"/>
            <a:pathLst>
              <a:path w="1905000" h="283369">
                <a:moveTo>
                  <a:pt x="0" y="0"/>
                </a:moveTo>
                <a:lnTo>
                  <a:pt x="1905000" y="0"/>
                </a:lnTo>
                <a:lnTo>
                  <a:pt x="1905000" y="283369"/>
                </a:lnTo>
                <a:lnTo>
                  <a:pt x="0" y="28336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15354300" y="887016"/>
            <a:ext cx="1905000" cy="283369"/>
          </a:xfrm>
          <a:custGeom>
            <a:avLst/>
            <a:gdLst/>
            <a:ahLst/>
            <a:cxnLst/>
            <a:rect l="l" t="t" r="r" b="b"/>
            <a:pathLst>
              <a:path w="1905000" h="283369">
                <a:moveTo>
                  <a:pt x="0" y="0"/>
                </a:moveTo>
                <a:lnTo>
                  <a:pt x="1905000" y="0"/>
                </a:lnTo>
                <a:lnTo>
                  <a:pt x="1905000" y="283368"/>
                </a:lnTo>
                <a:lnTo>
                  <a:pt x="0" y="28336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28700" y="580659"/>
            <a:ext cx="9258300" cy="1226821"/>
          </a:xfrm>
          <a:prstGeom prst="rect">
            <a:avLst/>
          </a:prstGeom>
        </p:spPr>
        <p:txBody>
          <a:bodyPr wrap="square" lIns="0" tIns="0" rIns="0" bIns="0" rtlCol="0" anchor="t">
            <a:spAutoFit/>
          </a:bodyPr>
          <a:lstStyle/>
          <a:p>
            <a:pPr marL="0" lvl="0" indent="0" algn="l">
              <a:lnSpc>
                <a:spcPts val="10079"/>
              </a:lnSpc>
              <a:spcBef>
                <a:spcPct val="0"/>
              </a:spcBef>
            </a:pPr>
            <a:r>
              <a:rPr lang="en-US" sz="7199" b="1" i="1" dirty="0">
                <a:solidFill>
                  <a:srgbClr val="0F4662"/>
                </a:solidFill>
                <a:latin typeface="Cormorant Garamond Bold Italics"/>
                <a:ea typeface="Cormorant Garamond Bold Italics"/>
                <a:cs typeface="Cormorant Garamond Bold Italics"/>
                <a:sym typeface="Cormorant Garamond Bold Italics"/>
              </a:rPr>
              <a:t>System Architecture</a:t>
            </a:r>
          </a:p>
        </p:txBody>
      </p:sp>
      <p:sp>
        <p:nvSpPr>
          <p:cNvPr id="3" name="Freeform 3"/>
          <p:cNvSpPr/>
          <p:nvPr/>
        </p:nvSpPr>
        <p:spPr>
          <a:xfrm>
            <a:off x="1028700" y="9258300"/>
            <a:ext cx="1905000" cy="283369"/>
          </a:xfrm>
          <a:custGeom>
            <a:avLst/>
            <a:gdLst/>
            <a:ahLst/>
            <a:cxnLst/>
            <a:rect l="l" t="t" r="r" b="b"/>
            <a:pathLst>
              <a:path w="1905000" h="283369">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5354300" y="887016"/>
            <a:ext cx="1905000" cy="283369"/>
          </a:xfrm>
          <a:custGeom>
            <a:avLst/>
            <a:gdLst/>
            <a:ahLst/>
            <a:cxnLst/>
            <a:rect l="l" t="t" r="r" b="b"/>
            <a:pathLst>
              <a:path w="1905000" h="283369">
                <a:moveTo>
                  <a:pt x="0" y="0"/>
                </a:moveTo>
                <a:lnTo>
                  <a:pt x="1905000" y="0"/>
                </a:lnTo>
                <a:lnTo>
                  <a:pt x="1905000" y="283368"/>
                </a:lnTo>
                <a:lnTo>
                  <a:pt x="0" y="28336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1028700" y="1936536"/>
            <a:ext cx="15661363" cy="2703098"/>
          </a:xfrm>
          <a:prstGeom prst="rect">
            <a:avLst/>
          </a:prstGeom>
        </p:spPr>
        <p:txBody>
          <a:bodyPr lIns="0" tIns="0" rIns="0" bIns="0" rtlCol="0" anchor="t">
            <a:spAutoFit/>
          </a:bodyPr>
          <a:lstStyle/>
          <a:p>
            <a:pPr algn="l">
              <a:lnSpc>
                <a:spcPts val="5408"/>
              </a:lnSpc>
            </a:pPr>
            <a:r>
              <a:rPr lang="en-US" sz="3181" b="1">
                <a:solidFill>
                  <a:srgbClr val="0F4662"/>
                </a:solidFill>
                <a:latin typeface="Quicksand Bold"/>
                <a:ea typeface="Quicksand Bold"/>
                <a:cs typeface="Quicksand Bold"/>
                <a:sym typeface="Quicksand Bold"/>
              </a:rPr>
              <a:t>1. Input – Video Capturing</a:t>
            </a:r>
          </a:p>
          <a:p>
            <a:pPr marL="686892" lvl="1" indent="-343446" algn="l">
              <a:lnSpc>
                <a:spcPts val="5408"/>
              </a:lnSpc>
              <a:buFont typeface="Arial"/>
              <a:buChar char="•"/>
            </a:pPr>
            <a:r>
              <a:rPr lang="en-US" sz="3181">
                <a:solidFill>
                  <a:srgbClr val="0F4662"/>
                </a:solidFill>
                <a:latin typeface="Quicksand"/>
                <a:ea typeface="Quicksand"/>
                <a:cs typeface="Quicksand"/>
                <a:sym typeface="Quicksand"/>
              </a:rPr>
              <a:t>The system starts by capturing a video stream from a camera (real-time input).</a:t>
            </a:r>
          </a:p>
          <a:p>
            <a:pPr marL="686892" lvl="1" indent="-343446" algn="l">
              <a:lnSpc>
                <a:spcPts val="5408"/>
              </a:lnSpc>
              <a:buFont typeface="Arial"/>
              <a:buChar char="•"/>
            </a:pPr>
            <a:r>
              <a:rPr lang="en-US" sz="3181">
                <a:solidFill>
                  <a:srgbClr val="0F4662"/>
                </a:solidFill>
                <a:latin typeface="Quicksand"/>
                <a:ea typeface="Quicksand"/>
                <a:cs typeface="Quicksand"/>
                <a:sym typeface="Quicksand"/>
              </a:rPr>
              <a:t>This video serves as the foundation for detecting hand movements.</a:t>
            </a:r>
          </a:p>
          <a:p>
            <a:pPr marL="0" lvl="0" indent="0" algn="l">
              <a:lnSpc>
                <a:spcPts val="5408"/>
              </a:lnSpc>
            </a:pPr>
            <a:endParaRPr lang="en-US" sz="3181">
              <a:solidFill>
                <a:srgbClr val="0F4662"/>
              </a:solidFill>
              <a:latin typeface="Quicksand"/>
              <a:ea typeface="Quicksand"/>
              <a:cs typeface="Quicksand"/>
              <a:sym typeface="Quicksand"/>
            </a:endParaRPr>
          </a:p>
        </p:txBody>
      </p:sp>
      <p:sp>
        <p:nvSpPr>
          <p:cNvPr id="6" name="TextBox 6"/>
          <p:cNvSpPr txBox="1"/>
          <p:nvPr/>
        </p:nvSpPr>
        <p:spPr>
          <a:xfrm>
            <a:off x="1028700" y="5173033"/>
            <a:ext cx="15661363" cy="3388898"/>
          </a:xfrm>
          <a:prstGeom prst="rect">
            <a:avLst/>
          </a:prstGeom>
        </p:spPr>
        <p:txBody>
          <a:bodyPr lIns="0" tIns="0" rIns="0" bIns="0" rtlCol="0" anchor="t">
            <a:spAutoFit/>
          </a:bodyPr>
          <a:lstStyle/>
          <a:p>
            <a:pPr algn="l">
              <a:lnSpc>
                <a:spcPts val="5408"/>
              </a:lnSpc>
            </a:pPr>
            <a:r>
              <a:rPr lang="en-US" sz="3181" b="1">
                <a:solidFill>
                  <a:srgbClr val="0F4662"/>
                </a:solidFill>
                <a:latin typeface="Quicksand Bold"/>
                <a:ea typeface="Quicksand Bold"/>
                <a:cs typeface="Quicksand Bold"/>
                <a:sym typeface="Quicksand Bold"/>
              </a:rPr>
              <a:t>2. Hand Detection &amp; Tracking (Processing Layer 1)</a:t>
            </a:r>
          </a:p>
          <a:p>
            <a:pPr marL="686892" lvl="1" indent="-343446" algn="l">
              <a:lnSpc>
                <a:spcPts val="5408"/>
              </a:lnSpc>
              <a:buFont typeface="Arial"/>
              <a:buChar char="•"/>
            </a:pPr>
            <a:r>
              <a:rPr lang="en-US" sz="3181">
                <a:solidFill>
                  <a:srgbClr val="0F4662"/>
                </a:solidFill>
                <a:latin typeface="Quicksand"/>
                <a:ea typeface="Quicksand"/>
                <a:cs typeface="Quicksand"/>
                <a:sym typeface="Quicksand"/>
              </a:rPr>
              <a:t>The MediaPipe library is used to detect the hand in the video feed.</a:t>
            </a:r>
          </a:p>
          <a:p>
            <a:pPr marL="686892" lvl="1" indent="-343446" algn="l">
              <a:lnSpc>
                <a:spcPts val="5408"/>
              </a:lnSpc>
              <a:buFont typeface="Arial"/>
              <a:buChar char="•"/>
            </a:pPr>
            <a:r>
              <a:rPr lang="en-US" sz="3181">
                <a:solidFill>
                  <a:srgbClr val="0F4662"/>
                </a:solidFill>
                <a:latin typeface="Quicksand"/>
                <a:ea typeface="Quicksand"/>
                <a:cs typeface="Quicksand"/>
                <a:sym typeface="Quicksand"/>
              </a:rPr>
              <a:t>Once the hand is detected, the index finger's movement is tracked using OpenCV to create a virtual writing path.</a:t>
            </a:r>
          </a:p>
          <a:p>
            <a:pPr marL="0" lvl="0" indent="0" algn="l">
              <a:lnSpc>
                <a:spcPts val="5408"/>
              </a:lnSpc>
            </a:pPr>
            <a:endParaRPr lang="en-US" sz="3181">
              <a:solidFill>
                <a:srgbClr val="0F4662"/>
              </a:solidFill>
              <a:latin typeface="Quicksand"/>
              <a:ea typeface="Quicksand"/>
              <a:cs typeface="Quicksand"/>
              <a:sym typeface="Quicksan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28700" y="580659"/>
            <a:ext cx="9563100" cy="1233992"/>
          </a:xfrm>
          <a:prstGeom prst="rect">
            <a:avLst/>
          </a:prstGeom>
        </p:spPr>
        <p:txBody>
          <a:bodyPr wrap="square" lIns="0" tIns="0" rIns="0" bIns="0" rtlCol="0" anchor="t">
            <a:spAutoFit/>
          </a:bodyPr>
          <a:lstStyle/>
          <a:p>
            <a:pPr marL="0" lvl="0" indent="0" algn="l">
              <a:lnSpc>
                <a:spcPts val="10079"/>
              </a:lnSpc>
              <a:spcBef>
                <a:spcPct val="0"/>
              </a:spcBef>
            </a:pPr>
            <a:r>
              <a:rPr lang="en-US" sz="7199" b="1" i="1" dirty="0">
                <a:solidFill>
                  <a:srgbClr val="0F4662"/>
                </a:solidFill>
                <a:latin typeface="Cormorant Garamond Bold Italics"/>
                <a:ea typeface="Cormorant Garamond Bold Italics"/>
                <a:cs typeface="Cormorant Garamond Bold Italics"/>
                <a:sym typeface="Cormorant Garamond Bold Italics"/>
              </a:rPr>
              <a:t>System Architecture</a:t>
            </a:r>
          </a:p>
        </p:txBody>
      </p:sp>
      <p:sp>
        <p:nvSpPr>
          <p:cNvPr id="3" name="Freeform 3"/>
          <p:cNvSpPr/>
          <p:nvPr/>
        </p:nvSpPr>
        <p:spPr>
          <a:xfrm>
            <a:off x="1028700" y="9258300"/>
            <a:ext cx="1905000" cy="283369"/>
          </a:xfrm>
          <a:custGeom>
            <a:avLst/>
            <a:gdLst/>
            <a:ahLst/>
            <a:cxnLst/>
            <a:rect l="l" t="t" r="r" b="b"/>
            <a:pathLst>
              <a:path w="1905000" h="283369">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5354300" y="887016"/>
            <a:ext cx="1905000" cy="283369"/>
          </a:xfrm>
          <a:custGeom>
            <a:avLst/>
            <a:gdLst/>
            <a:ahLst/>
            <a:cxnLst/>
            <a:rect l="l" t="t" r="r" b="b"/>
            <a:pathLst>
              <a:path w="1905000" h="283369">
                <a:moveTo>
                  <a:pt x="0" y="0"/>
                </a:moveTo>
                <a:lnTo>
                  <a:pt x="1905000" y="0"/>
                </a:lnTo>
                <a:lnTo>
                  <a:pt x="1905000" y="283368"/>
                </a:lnTo>
                <a:lnTo>
                  <a:pt x="0" y="28336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1028700" y="2385878"/>
            <a:ext cx="15661363" cy="6132098"/>
          </a:xfrm>
          <a:prstGeom prst="rect">
            <a:avLst/>
          </a:prstGeom>
        </p:spPr>
        <p:txBody>
          <a:bodyPr lIns="0" tIns="0" rIns="0" bIns="0" rtlCol="0" anchor="t">
            <a:spAutoFit/>
          </a:bodyPr>
          <a:lstStyle/>
          <a:p>
            <a:pPr algn="l">
              <a:lnSpc>
                <a:spcPts val="5408"/>
              </a:lnSpc>
            </a:pPr>
            <a:r>
              <a:rPr lang="en-US" sz="3181" b="1" dirty="0">
                <a:solidFill>
                  <a:srgbClr val="0F4662"/>
                </a:solidFill>
                <a:latin typeface="Quicksand Bold"/>
                <a:ea typeface="Quicksand Bold"/>
                <a:cs typeface="Quicksand Bold"/>
                <a:sym typeface="Quicksand Bold"/>
              </a:rPr>
              <a:t>3. Text &amp; Object Detection (Processing Layer 2)</a:t>
            </a:r>
          </a:p>
          <a:p>
            <a:pPr marL="686892" lvl="1" indent="-343446" algn="l">
              <a:lnSpc>
                <a:spcPts val="5408"/>
              </a:lnSpc>
              <a:buFont typeface="Arial"/>
              <a:buChar char="•"/>
            </a:pPr>
            <a:r>
              <a:rPr lang="en-US" sz="3181" dirty="0">
                <a:solidFill>
                  <a:srgbClr val="0F4662"/>
                </a:solidFill>
                <a:latin typeface="Quicksand"/>
                <a:ea typeface="Quicksand"/>
                <a:cs typeface="Quicksand"/>
                <a:sym typeface="Quicksand"/>
              </a:rPr>
              <a:t>The tracked finger movements generate a sequence of strokes, which are then processed as potential text or objects.</a:t>
            </a:r>
          </a:p>
          <a:p>
            <a:pPr marL="686892" lvl="1" indent="-343446" algn="l">
              <a:lnSpc>
                <a:spcPts val="5408"/>
              </a:lnSpc>
              <a:buFont typeface="Arial"/>
              <a:buChar char="•"/>
            </a:pPr>
            <a:r>
              <a:rPr lang="en-US" sz="3181" dirty="0">
                <a:solidFill>
                  <a:srgbClr val="0F4662"/>
                </a:solidFill>
                <a:latin typeface="Quicksand"/>
                <a:ea typeface="Quicksand"/>
                <a:cs typeface="Quicksand"/>
                <a:sym typeface="Quicksand"/>
              </a:rPr>
              <a:t>Two paths are followed here:</a:t>
            </a:r>
          </a:p>
          <a:p>
            <a:pPr marL="1373785" lvl="2" indent="-457928" algn="l">
              <a:lnSpc>
                <a:spcPts val="5408"/>
              </a:lnSpc>
              <a:buFont typeface="Arial"/>
              <a:buChar char="⚬"/>
            </a:pPr>
            <a:r>
              <a:rPr lang="en-US" sz="3181" b="1" dirty="0">
                <a:solidFill>
                  <a:srgbClr val="0F4662"/>
                </a:solidFill>
                <a:latin typeface="Quicksand Bold"/>
                <a:ea typeface="Quicksand Bold"/>
                <a:cs typeface="Quicksand Bold"/>
                <a:sym typeface="Quicksand Bold"/>
              </a:rPr>
              <a:t>Text Detection:</a:t>
            </a:r>
            <a:r>
              <a:rPr lang="en-US" sz="3181" dirty="0">
                <a:solidFill>
                  <a:srgbClr val="0F4662"/>
                </a:solidFill>
                <a:latin typeface="Quicksand"/>
                <a:ea typeface="Quicksand"/>
                <a:cs typeface="Quicksand"/>
                <a:sym typeface="Quicksand"/>
              </a:rPr>
              <a:t> The stroke data is sent to the Google Cloud OCR API, which recognizes characters from the drawn shapes.</a:t>
            </a:r>
          </a:p>
          <a:p>
            <a:pPr marL="1373785" lvl="2" indent="-457928" algn="l">
              <a:lnSpc>
                <a:spcPts val="5408"/>
              </a:lnSpc>
              <a:buFont typeface="Arial"/>
              <a:buChar char="⚬"/>
            </a:pPr>
            <a:r>
              <a:rPr lang="en-US" sz="3181" b="1" dirty="0">
                <a:solidFill>
                  <a:srgbClr val="0F4662"/>
                </a:solidFill>
                <a:latin typeface="Quicksand Bold"/>
                <a:ea typeface="Quicksand Bold"/>
                <a:cs typeface="Quicksand Bold"/>
                <a:sym typeface="Quicksand Bold"/>
              </a:rPr>
              <a:t>Object Detection:</a:t>
            </a:r>
            <a:r>
              <a:rPr lang="en-US" sz="3181" dirty="0">
                <a:solidFill>
                  <a:srgbClr val="0F4662"/>
                </a:solidFill>
                <a:latin typeface="Quicksand"/>
                <a:ea typeface="Quicksand"/>
                <a:cs typeface="Quicksand"/>
                <a:sym typeface="Quicksand"/>
              </a:rPr>
              <a:t> If an object is drawn instead of text, the system uses CNN or YOLO models to identify and classify it.</a:t>
            </a:r>
          </a:p>
          <a:p>
            <a:pPr algn="l">
              <a:lnSpc>
                <a:spcPts val="5408"/>
              </a:lnSpc>
            </a:pPr>
            <a:endParaRPr lang="en-US" sz="3181" dirty="0">
              <a:solidFill>
                <a:srgbClr val="0F4662"/>
              </a:solidFill>
              <a:latin typeface="Quicksand"/>
              <a:ea typeface="Quicksand"/>
              <a:cs typeface="Quicksand"/>
              <a:sym typeface="Quicksan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28700" y="580659"/>
            <a:ext cx="8115300" cy="1226821"/>
          </a:xfrm>
          <a:prstGeom prst="rect">
            <a:avLst/>
          </a:prstGeom>
        </p:spPr>
        <p:txBody>
          <a:bodyPr lIns="0" tIns="0" rIns="0" bIns="0" rtlCol="0" anchor="t">
            <a:spAutoFit/>
          </a:bodyPr>
          <a:lstStyle/>
          <a:p>
            <a:pPr marL="0" lvl="0" indent="0" algn="l">
              <a:lnSpc>
                <a:spcPts val="10079"/>
              </a:lnSpc>
              <a:spcBef>
                <a:spcPct val="0"/>
              </a:spcBef>
            </a:pPr>
            <a:r>
              <a:rPr lang="en-US" sz="7199" b="1" i="1">
                <a:solidFill>
                  <a:srgbClr val="0F4662"/>
                </a:solidFill>
                <a:latin typeface="Cormorant Garamond Bold Italics"/>
                <a:ea typeface="Cormorant Garamond Bold Italics"/>
                <a:cs typeface="Cormorant Garamond Bold Italics"/>
                <a:sym typeface="Cormorant Garamond Bold Italics"/>
              </a:rPr>
              <a:t>System Architecture</a:t>
            </a:r>
          </a:p>
        </p:txBody>
      </p:sp>
      <p:sp>
        <p:nvSpPr>
          <p:cNvPr id="3" name="Freeform 3"/>
          <p:cNvSpPr/>
          <p:nvPr/>
        </p:nvSpPr>
        <p:spPr>
          <a:xfrm>
            <a:off x="1028700" y="9258300"/>
            <a:ext cx="1905000" cy="283369"/>
          </a:xfrm>
          <a:custGeom>
            <a:avLst/>
            <a:gdLst/>
            <a:ahLst/>
            <a:cxnLst/>
            <a:rect l="l" t="t" r="r" b="b"/>
            <a:pathLst>
              <a:path w="1905000" h="283369">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5354300" y="887016"/>
            <a:ext cx="1905000" cy="283369"/>
          </a:xfrm>
          <a:custGeom>
            <a:avLst/>
            <a:gdLst/>
            <a:ahLst/>
            <a:cxnLst/>
            <a:rect l="l" t="t" r="r" b="b"/>
            <a:pathLst>
              <a:path w="1905000" h="283369">
                <a:moveTo>
                  <a:pt x="0" y="0"/>
                </a:moveTo>
                <a:lnTo>
                  <a:pt x="1905000" y="0"/>
                </a:lnTo>
                <a:lnTo>
                  <a:pt x="1905000" y="283368"/>
                </a:lnTo>
                <a:lnTo>
                  <a:pt x="0" y="28336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1313318" y="2339389"/>
            <a:ext cx="15661363" cy="6132098"/>
          </a:xfrm>
          <a:prstGeom prst="rect">
            <a:avLst/>
          </a:prstGeom>
        </p:spPr>
        <p:txBody>
          <a:bodyPr lIns="0" tIns="0" rIns="0" bIns="0" rtlCol="0" anchor="t">
            <a:spAutoFit/>
          </a:bodyPr>
          <a:lstStyle/>
          <a:p>
            <a:pPr algn="l">
              <a:lnSpc>
                <a:spcPts val="5408"/>
              </a:lnSpc>
            </a:pPr>
            <a:r>
              <a:rPr lang="en-US" sz="3181" b="1">
                <a:solidFill>
                  <a:srgbClr val="0F4662"/>
                </a:solidFill>
                <a:latin typeface="Quicksand Bold"/>
                <a:ea typeface="Quicksand Bold"/>
                <a:cs typeface="Quicksand Bold"/>
                <a:sym typeface="Quicksand Bold"/>
              </a:rPr>
              <a:t>4. Output Processing &amp; Display</a:t>
            </a:r>
          </a:p>
          <a:p>
            <a:pPr marL="686892" lvl="1" indent="-343446" algn="l">
              <a:lnSpc>
                <a:spcPts val="5408"/>
              </a:lnSpc>
              <a:buFont typeface="Arial"/>
              <a:buChar char="•"/>
            </a:pPr>
            <a:r>
              <a:rPr lang="en-US" sz="3181">
                <a:solidFill>
                  <a:srgbClr val="0F4662"/>
                </a:solidFill>
                <a:latin typeface="Quicksand"/>
                <a:ea typeface="Quicksand"/>
                <a:cs typeface="Quicksand"/>
                <a:sym typeface="Quicksand"/>
              </a:rPr>
              <a:t>Once the text is recognized, it is displayed on the screen in real-time.</a:t>
            </a:r>
          </a:p>
          <a:p>
            <a:pPr marL="686892" lvl="1" indent="-343446" algn="l">
              <a:lnSpc>
                <a:spcPts val="5408"/>
              </a:lnSpc>
              <a:buFont typeface="Arial"/>
              <a:buChar char="•"/>
            </a:pPr>
            <a:r>
              <a:rPr lang="en-US" sz="3181">
                <a:solidFill>
                  <a:srgbClr val="0F4662"/>
                </a:solidFill>
                <a:latin typeface="Quicksand"/>
                <a:ea typeface="Quicksand"/>
                <a:cs typeface="Quicksand"/>
                <a:sym typeface="Quicksand"/>
              </a:rPr>
              <a:t>The user has an option to save the recognized text with or without a background.</a:t>
            </a:r>
          </a:p>
          <a:p>
            <a:pPr algn="l">
              <a:lnSpc>
                <a:spcPts val="5408"/>
              </a:lnSpc>
            </a:pPr>
            <a:endParaRPr lang="en-US" sz="3181">
              <a:solidFill>
                <a:srgbClr val="0F4662"/>
              </a:solidFill>
              <a:latin typeface="Quicksand"/>
              <a:ea typeface="Quicksand"/>
              <a:cs typeface="Quicksand"/>
              <a:sym typeface="Quicksand"/>
            </a:endParaRPr>
          </a:p>
          <a:p>
            <a:pPr algn="l">
              <a:lnSpc>
                <a:spcPts val="5408"/>
              </a:lnSpc>
            </a:pPr>
            <a:r>
              <a:rPr lang="en-US" sz="3181" b="1">
                <a:solidFill>
                  <a:srgbClr val="0F4662"/>
                </a:solidFill>
                <a:latin typeface="Quicksand Bold"/>
                <a:ea typeface="Quicksand Bold"/>
                <a:cs typeface="Quicksand Bold"/>
                <a:sym typeface="Quicksand Bold"/>
              </a:rPr>
              <a:t>5. End Process</a:t>
            </a:r>
          </a:p>
          <a:p>
            <a:pPr marL="686892" lvl="1" indent="-343446" algn="l">
              <a:lnSpc>
                <a:spcPts val="5408"/>
              </a:lnSpc>
              <a:buFont typeface="Arial"/>
              <a:buChar char="•"/>
            </a:pPr>
            <a:r>
              <a:rPr lang="en-US" sz="3181">
                <a:solidFill>
                  <a:srgbClr val="0F4662"/>
                </a:solidFill>
                <a:latin typeface="Quicksand"/>
                <a:ea typeface="Quicksand"/>
                <a:cs typeface="Quicksand"/>
                <a:sym typeface="Quicksand"/>
              </a:rPr>
              <a:t>After recognition and saving, the system stops processing, completing the air writing operation.</a:t>
            </a:r>
          </a:p>
          <a:p>
            <a:pPr algn="l">
              <a:lnSpc>
                <a:spcPts val="5408"/>
              </a:lnSpc>
            </a:pPr>
            <a:endParaRPr lang="en-US" sz="3181">
              <a:solidFill>
                <a:srgbClr val="0F4662"/>
              </a:solidFill>
              <a:latin typeface="Quicksand"/>
              <a:ea typeface="Quicksand"/>
              <a:cs typeface="Quicksand"/>
              <a:sym typeface="Quicksan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1298</Words>
  <Application>Microsoft Office PowerPoint</Application>
  <PresentationFormat>Custom</PresentationFormat>
  <Paragraphs>116</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Quicksand Bold</vt:lpstr>
      <vt:lpstr>Cormorant Garamond Bold Italics</vt:lpstr>
      <vt:lpstr>Arial</vt:lpstr>
      <vt:lpstr>Quicksand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ML_Project_PPT</dc:title>
  <cp:lastModifiedBy>Arshad Shaikh</cp:lastModifiedBy>
  <cp:revision>3</cp:revision>
  <dcterms:created xsi:type="dcterms:W3CDTF">2006-08-16T00:00:00Z</dcterms:created>
  <dcterms:modified xsi:type="dcterms:W3CDTF">2025-04-15T05:36:55Z</dcterms:modified>
  <dc:identifier>DAGj-HMvi8I</dc:identifier>
</cp:coreProperties>
</file>

<file path=docProps/thumbnail.jpeg>
</file>